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56" r:id="rId2"/>
    <p:sldId id="371" r:id="rId3"/>
    <p:sldId id="376" r:id="rId4"/>
    <p:sldId id="377" r:id="rId5"/>
    <p:sldId id="378" r:id="rId6"/>
    <p:sldId id="381" r:id="rId7"/>
    <p:sldId id="382" r:id="rId8"/>
    <p:sldId id="383" r:id="rId9"/>
    <p:sldId id="379" r:id="rId10"/>
    <p:sldId id="380" r:id="rId11"/>
    <p:sldId id="384" r:id="rId12"/>
    <p:sldId id="264" r:id="rId13"/>
    <p:sldId id="366" r:id="rId14"/>
    <p:sldId id="368" r:id="rId15"/>
    <p:sldId id="369" r:id="rId16"/>
    <p:sldId id="370" r:id="rId17"/>
    <p:sldId id="385" r:id="rId18"/>
    <p:sldId id="372" r:id="rId19"/>
    <p:sldId id="290" r:id="rId20"/>
    <p:sldId id="311" r:id="rId21"/>
    <p:sldId id="312" r:id="rId22"/>
    <p:sldId id="314" r:id="rId23"/>
    <p:sldId id="315" r:id="rId24"/>
    <p:sldId id="304" r:id="rId25"/>
    <p:sldId id="321" r:id="rId26"/>
    <p:sldId id="322" r:id="rId27"/>
    <p:sldId id="323" r:id="rId28"/>
    <p:sldId id="324" r:id="rId29"/>
    <p:sldId id="307" r:id="rId30"/>
    <p:sldId id="402" r:id="rId31"/>
    <p:sldId id="403" r:id="rId32"/>
    <p:sldId id="404" r:id="rId33"/>
    <p:sldId id="405" r:id="rId34"/>
    <p:sldId id="406" r:id="rId35"/>
    <p:sldId id="407" r:id="rId36"/>
    <p:sldId id="291" r:id="rId37"/>
    <p:sldId id="316" r:id="rId38"/>
    <p:sldId id="317" r:id="rId39"/>
    <p:sldId id="318" r:id="rId40"/>
    <p:sldId id="319" r:id="rId41"/>
    <p:sldId id="320" r:id="rId42"/>
    <p:sldId id="305" r:id="rId43"/>
    <p:sldId id="325" r:id="rId44"/>
    <p:sldId id="326" r:id="rId45"/>
    <p:sldId id="327" r:id="rId46"/>
    <p:sldId id="293" r:id="rId47"/>
    <p:sldId id="328" r:id="rId48"/>
    <p:sldId id="329" r:id="rId49"/>
    <p:sldId id="330" r:id="rId50"/>
    <p:sldId id="331" r:id="rId51"/>
    <p:sldId id="333" r:id="rId52"/>
    <p:sldId id="332" r:id="rId53"/>
    <p:sldId id="336" r:id="rId54"/>
    <p:sldId id="337" r:id="rId55"/>
    <p:sldId id="338" r:id="rId56"/>
    <p:sldId id="339" r:id="rId57"/>
    <p:sldId id="374" r:id="rId58"/>
    <p:sldId id="310" r:id="rId59"/>
    <p:sldId id="341" r:id="rId60"/>
    <p:sldId id="342" r:id="rId61"/>
    <p:sldId id="343" r:id="rId62"/>
    <p:sldId id="344" r:id="rId63"/>
    <p:sldId id="345" r:id="rId64"/>
    <p:sldId id="294" r:id="rId65"/>
    <p:sldId id="346" r:id="rId66"/>
    <p:sldId id="347" r:id="rId67"/>
    <p:sldId id="348" r:id="rId68"/>
    <p:sldId id="349" r:id="rId69"/>
    <p:sldId id="408" r:id="rId70"/>
    <p:sldId id="375" r:id="rId71"/>
    <p:sldId id="265" r:id="rId72"/>
    <p:sldId id="350" r:id="rId73"/>
    <p:sldId id="351" r:id="rId74"/>
    <p:sldId id="352" r:id="rId75"/>
    <p:sldId id="353" r:id="rId76"/>
    <p:sldId id="354" r:id="rId77"/>
    <p:sldId id="274" r:id="rId78"/>
    <p:sldId id="356" r:id="rId79"/>
    <p:sldId id="357" r:id="rId80"/>
    <p:sldId id="358" r:id="rId81"/>
    <p:sldId id="359" r:id="rId82"/>
    <p:sldId id="355" r:id="rId83"/>
    <p:sldId id="360" r:id="rId84"/>
    <p:sldId id="361" r:id="rId85"/>
    <p:sldId id="362" r:id="rId86"/>
    <p:sldId id="363" r:id="rId87"/>
    <p:sldId id="364" r:id="rId88"/>
    <p:sldId id="297" r:id="rId89"/>
    <p:sldId id="299" r:id="rId90"/>
    <p:sldId id="295" r:id="rId91"/>
    <p:sldId id="365" r:id="rId92"/>
    <p:sldId id="386" r:id="rId93"/>
    <p:sldId id="387" r:id="rId94"/>
    <p:sldId id="388" r:id="rId95"/>
    <p:sldId id="389" r:id="rId96"/>
    <p:sldId id="298" r:id="rId97"/>
    <p:sldId id="300" r:id="rId98"/>
    <p:sldId id="393" r:id="rId99"/>
    <p:sldId id="395" r:id="rId100"/>
    <p:sldId id="396" r:id="rId101"/>
    <p:sldId id="397" r:id="rId102"/>
    <p:sldId id="392" r:id="rId103"/>
    <p:sldId id="398" r:id="rId104"/>
    <p:sldId id="390" r:id="rId105"/>
    <p:sldId id="399" r:id="rId106"/>
    <p:sldId id="400" r:id="rId107"/>
    <p:sldId id="401" r:id="rId108"/>
    <p:sldId id="394" r:id="rId109"/>
    <p:sldId id="301" r:id="rId110"/>
    <p:sldId id="276" r:id="rId111"/>
    <p:sldId id="285" r:id="rId112"/>
    <p:sldId id="277" r:id="rId113"/>
    <p:sldId id="286" r:id="rId114"/>
    <p:sldId id="287" r:id="rId115"/>
    <p:sldId id="268" r:id="rId116"/>
    <p:sldId id="258" r:id="rId117"/>
    <p:sldId id="259" r:id="rId118"/>
    <p:sldId id="260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00"/>
    <p:restoredTop sz="96006"/>
  </p:normalViewPr>
  <p:slideViewPr>
    <p:cSldViewPr snapToGrid="0" snapToObjects="1">
      <p:cViewPr>
        <p:scale>
          <a:sx n="140" d="100"/>
          <a:sy n="140" d="100"/>
        </p:scale>
        <p:origin x="14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4709C-810A-8E48-A0A8-0CE4BBE6FBAC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7DD2F-CD5B-4948-8630-E8C020E68B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4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4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6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9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1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9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9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5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8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6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2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76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94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43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1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07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9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48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4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3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27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0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3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61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9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5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4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5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5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8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8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3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2FED7-8B5C-5A4E-84C5-DD982BAD587F}" type="datetimeFigureOut">
              <a:rPr lang="en-US" smtClean="0"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2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8" Type="http://schemas.openxmlformats.org/officeDocument/2006/relationships/image" Target="../media/image540.png"/><Relationship Id="rId9" Type="http://schemas.openxmlformats.org/officeDocument/2006/relationships/image" Target="../media/image550.png"/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20.png"/><Relationship Id="rId6" Type="http://schemas.openxmlformats.org/officeDocument/2006/relationships/image" Target="../media/image530.png"/><Relationship Id="rId7" Type="http://schemas.openxmlformats.org/officeDocument/2006/relationships/image" Target="../media/image540.png"/><Relationship Id="rId8" Type="http://schemas.openxmlformats.org/officeDocument/2006/relationships/image" Target="../media/image550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0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5" Type="http://schemas.openxmlformats.org/officeDocument/2006/relationships/image" Target="../media/image520.png"/><Relationship Id="rId6" Type="http://schemas.openxmlformats.org/officeDocument/2006/relationships/image" Target="../media/image530.png"/><Relationship Id="rId7" Type="http://schemas.openxmlformats.org/officeDocument/2006/relationships/image" Target="../media/image540.png"/><Relationship Id="rId8" Type="http://schemas.openxmlformats.org/officeDocument/2006/relationships/image" Target="../media/image550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0.png"/><Relationship Id="rId4" Type="http://schemas.openxmlformats.org/officeDocument/2006/relationships/image" Target="../media/image138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10.png"/><Relationship Id="rId6" Type="http://schemas.openxmlformats.org/officeDocument/2006/relationships/image" Target="../media/image138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10.png"/><Relationship Id="rId6" Type="http://schemas.openxmlformats.org/officeDocument/2006/relationships/image" Target="../media/image138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46.png"/><Relationship Id="rId5" Type="http://schemas.openxmlformats.org/officeDocument/2006/relationships/image" Target="../media/image690.png"/><Relationship Id="rId6" Type="http://schemas.openxmlformats.org/officeDocument/2006/relationships/image" Target="../media/image701.png"/><Relationship Id="rId7" Type="http://schemas.openxmlformats.org/officeDocument/2006/relationships/image" Target="../media/image720.png"/><Relationship Id="rId8" Type="http://schemas.openxmlformats.org/officeDocument/2006/relationships/image" Target="../media/image730.png"/><Relationship Id="rId9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0.png"/><Relationship Id="rId3" Type="http://schemas.openxmlformats.org/officeDocument/2006/relationships/image" Target="../media/image7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300.png"/><Relationship Id="rId5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700.png"/><Relationship Id="rId5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image" Target="../media/image12.png"/><Relationship Id="rId8" Type="http://schemas.openxmlformats.org/officeDocument/2006/relationships/image" Target="../media/image610.png"/><Relationship Id="rId9" Type="http://schemas.openxmlformats.org/officeDocument/2006/relationships/image" Target="../media/image11.png"/><Relationship Id="rId11" Type="http://schemas.openxmlformats.org/officeDocument/2006/relationships/image" Target="../media/image13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2" Type="http://schemas.openxmlformats.org/officeDocument/2006/relationships/image" Target="../media/image6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2" Type="http://schemas.openxmlformats.org/officeDocument/2006/relationships/image" Target="../media/image610.png"/><Relationship Id="rId13" Type="http://schemas.openxmlformats.org/officeDocument/2006/relationships/image" Target="../media/image17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6.png"/><Relationship Id="rId1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35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200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38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image" Target="../media/image79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0.png"/><Relationship Id="rId5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0.png"/><Relationship Id="rId5" Type="http://schemas.openxmlformats.org/officeDocument/2006/relationships/image" Target="../media/image840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0.png"/><Relationship Id="rId5" Type="http://schemas.openxmlformats.org/officeDocument/2006/relationships/image" Target="../media/image840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0.png"/><Relationship Id="rId5" Type="http://schemas.openxmlformats.org/officeDocument/2006/relationships/image" Target="../media/image840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4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gi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99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76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75.png"/><Relationship Id="rId10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4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42900"/>
            <a:ext cx="9144000" cy="18875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Graphs: Geometry, Operators, Spectra, and Kernels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82838"/>
            <a:ext cx="9144000" cy="1655762"/>
          </a:xfrm>
        </p:spPr>
        <p:txBody>
          <a:bodyPr/>
          <a:lstStyle/>
          <a:p>
            <a:r>
              <a:rPr lang="en-US" dirty="0" smtClean="0"/>
              <a:t>Mike Slawinski</a:t>
            </a:r>
          </a:p>
          <a:p>
            <a:r>
              <a:rPr lang="en-US" dirty="0" smtClean="0"/>
              <a:t>July 14,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3543300"/>
            <a:ext cx="3746500" cy="299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556000"/>
            <a:ext cx="3492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  <a:p>
            <a:r>
              <a:rPr lang="en-US" dirty="0" smtClean="0"/>
              <a:t>What would we like to be able to do with this data?</a:t>
            </a:r>
          </a:p>
          <a:p>
            <a:pPr lvl="1"/>
            <a:r>
              <a:rPr lang="en-US" dirty="0" smtClean="0"/>
              <a:t>compare nodes within a graph</a:t>
            </a:r>
          </a:p>
          <a:p>
            <a:pPr lvl="2"/>
            <a:r>
              <a:rPr lang="en-US" dirty="0" smtClean="0"/>
              <a:t>clustering in hypercube space</a:t>
            </a:r>
          </a:p>
          <a:p>
            <a:pPr lvl="2"/>
            <a:r>
              <a:rPr lang="en-US" dirty="0" smtClean="0"/>
              <a:t>compare processes/network events in a Markov model</a:t>
            </a:r>
          </a:p>
          <a:p>
            <a:pPr lvl="1"/>
            <a:r>
              <a:rPr lang="en-US" dirty="0" smtClean="0"/>
              <a:t>compare graphs to each other – compare files via control flow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Assume we have a kernel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000" dirty="0" smtClean="0"/>
                  <a:t> defined on some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sz="2000" dirty="0" smtClean="0"/>
                  <a:t>, that is, we have a map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  <m:r>
                      <a:rPr lang="en-US" sz="200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→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04" t="-101538" b="-1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Question: </a:t>
                </a:r>
                <a:r>
                  <a:rPr lang="en-US" dirty="0" smtClean="0"/>
                  <a:t>How can we define a kernel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Ω</m:t>
                        </m:r>
                      </m:e>
                      <m:sup>
                        <m:r>
                          <a:rPr lang="en-US" i="1" err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⋯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17"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8200" y="2978877"/>
                <a:ext cx="8788688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Answer: </a:t>
                </a:r>
                <a:r>
                  <a:rPr lang="en-US" dirty="0" smtClean="0"/>
                  <a:t>Construct the tensor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⊗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8877"/>
                <a:ext cx="8788688" cy="370358"/>
              </a:xfrm>
              <a:prstGeom prst="rect">
                <a:avLst/>
              </a:prstGeom>
              <a:blipFill rotWithShape="0">
                <a:blip r:embed="rId5"/>
                <a:stretch>
                  <a:fillRect l="-625"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Assume we have a kernel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000" dirty="0" smtClean="0"/>
                  <a:t> defined on some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sz="2000" dirty="0" smtClean="0"/>
                  <a:t>, that is, we have a map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  <m:r>
                      <a:rPr lang="en-US" sz="200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→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04" t="-101538" b="-1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Question: </a:t>
                </a:r>
                <a:r>
                  <a:rPr lang="en-US" dirty="0" smtClean="0"/>
                  <a:t>How can we define a kernel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Ω</m:t>
                        </m:r>
                      </m:e>
                      <m:sup>
                        <m:r>
                          <a:rPr lang="en-US" i="1" err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⋯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17"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38200" y="2978877"/>
                <a:ext cx="8788688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Answer: </a:t>
                </a:r>
                <a:r>
                  <a:rPr lang="en-US" dirty="0" smtClean="0"/>
                  <a:t>Construct the tensor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⊗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8877"/>
                <a:ext cx="8788688" cy="370358"/>
              </a:xfrm>
              <a:prstGeom prst="rect">
                <a:avLst/>
              </a:prstGeom>
              <a:blipFill rotWithShape="0">
                <a:blip r:embed="rId5"/>
                <a:stretch>
                  <a:fillRect l="-625"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8200" y="3670528"/>
            <a:ext cx="956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</a:t>
            </a:r>
            <a:r>
              <a:rPr lang="en-US" dirty="0" smtClean="0"/>
              <a:t>  Construct kernel on binary strings via the construction of a graph kernel on the hypercube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27149" y="4284183"/>
            <a:ext cx="8926289" cy="2056040"/>
            <a:chOff x="2627149" y="4284183"/>
            <a:chExt cx="8926289" cy="2056040"/>
          </a:xfrm>
        </p:grpSpPr>
        <p:grpSp>
          <p:nvGrpSpPr>
            <p:cNvPr id="51" name="Group 50"/>
            <p:cNvGrpSpPr/>
            <p:nvPr/>
          </p:nvGrpSpPr>
          <p:grpSpPr>
            <a:xfrm>
              <a:off x="2627149" y="4361153"/>
              <a:ext cx="1642605" cy="1739596"/>
              <a:chOff x="8486042" y="3827041"/>
              <a:chExt cx="1642605" cy="1739596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Straight Connector 53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9644188" y="544907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0007816" y="382704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0007815" y="4727870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486042" y="4565274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003857" y="4284183"/>
              <a:ext cx="4410329" cy="815203"/>
              <a:chOff x="3095864" y="3990408"/>
              <a:chExt cx="4410329" cy="815203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095869" y="4065491"/>
                <a:ext cx="239002" cy="2375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,(1,1,0)}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380" t="-2174" r="-43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1,0,0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,(1,1,1)}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380" t="-4444" r="-4380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3095864" y="4562656"/>
                <a:ext cx="239002" cy="23756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0,0,1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156" r="-188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1,0,0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56" r="-1887"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Idea is to measure similarity 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(0,0,1)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(1,1,0), </m:t>
                      </m:r>
                    </m:oMath>
                  </a14:m>
                  <a:r>
                    <a:rPr lang="en-US" dirty="0" smtClean="0"/>
                    <a:t>and </a:t>
                  </a:r>
                </a:p>
                <a:p>
                  <a:r>
                    <a:rPr lang="en-US" dirty="0" smtClean="0"/>
                    <a:t>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(1,0,0)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1,1,1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r>
                    <a:rPr lang="en-US" dirty="0" smtClean="0"/>
                    <a:t> while taking into account the </a:t>
                  </a:r>
                </a:p>
                <a:p>
                  <a:r>
                    <a:rPr lang="en-US" dirty="0" smtClean="0"/>
                    <a:t>graph structure.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20" t="-39073" b="-185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7761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84398" y="1649507"/>
            <a:ext cx="8926289" cy="2056040"/>
            <a:chOff x="2627149" y="4284183"/>
            <a:chExt cx="8926289" cy="2056040"/>
          </a:xfrm>
        </p:grpSpPr>
        <p:grpSp>
          <p:nvGrpSpPr>
            <p:cNvPr id="51" name="Group 50"/>
            <p:cNvGrpSpPr/>
            <p:nvPr/>
          </p:nvGrpSpPr>
          <p:grpSpPr>
            <a:xfrm>
              <a:off x="2627149" y="4361153"/>
              <a:ext cx="1642605" cy="1739596"/>
              <a:chOff x="8486042" y="3827041"/>
              <a:chExt cx="1642605" cy="173959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9644188" y="544907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0007816" y="382704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0007815" y="4727870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86042" y="4565274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003857" y="4284183"/>
              <a:ext cx="4410329" cy="815203"/>
              <a:chOff x="3095864" y="3990408"/>
              <a:chExt cx="4410329" cy="8152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3095869" y="4065491"/>
                <a:ext cx="239002" cy="2375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,(1,1,0)}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4380" t="-2174" r="-43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1,0,0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,(1,1,1)}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380" t="-4444" r="-4380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Oval 56"/>
              <p:cNvSpPr/>
              <p:nvPr/>
            </p:nvSpPr>
            <p:spPr>
              <a:xfrm>
                <a:off x="3095864" y="4562656"/>
                <a:ext cx="239002" cy="23756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0,0,1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56" r="-188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1,0,0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156" r="-1887"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Idea is to measure similarity 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(0,0,1)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(1,1,0), </m:t>
                      </m:r>
                    </m:oMath>
                  </a14:m>
                  <a:r>
                    <a:rPr lang="en-US" dirty="0" smtClean="0"/>
                    <a:t>and </a:t>
                  </a:r>
                </a:p>
                <a:p>
                  <a:r>
                    <a:rPr lang="en-US" dirty="0" smtClean="0"/>
                    <a:t>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(1,0,0)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1,1,1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r>
                    <a:rPr lang="en-US" dirty="0" smtClean="0"/>
                    <a:t> while taking into account the </a:t>
                  </a:r>
                </a:p>
                <a:p>
                  <a:r>
                    <a:rPr lang="en-US" dirty="0" smtClean="0"/>
                    <a:t>graph structure.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20" t="-38158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80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84398" y="1649507"/>
            <a:ext cx="8926289" cy="2056040"/>
            <a:chOff x="2627149" y="4284183"/>
            <a:chExt cx="8926289" cy="2056040"/>
          </a:xfrm>
        </p:grpSpPr>
        <p:grpSp>
          <p:nvGrpSpPr>
            <p:cNvPr id="51" name="Group 50"/>
            <p:cNvGrpSpPr/>
            <p:nvPr/>
          </p:nvGrpSpPr>
          <p:grpSpPr>
            <a:xfrm>
              <a:off x="2627149" y="4361153"/>
              <a:ext cx="1642605" cy="1739596"/>
              <a:chOff x="8486042" y="3827041"/>
              <a:chExt cx="1642605" cy="173959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9644188" y="544907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0007816" y="3827041"/>
                <a:ext cx="120831" cy="11756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0007815" y="4727870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86042" y="4565274"/>
                <a:ext cx="120831" cy="11756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003857" y="4284183"/>
              <a:ext cx="4410329" cy="815203"/>
              <a:chOff x="3095864" y="3990408"/>
              <a:chExt cx="4410329" cy="8152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3095869" y="4065491"/>
                <a:ext cx="239002" cy="23756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,(1,1,0)}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4" y="4026059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4380" t="-2174" r="-43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1,0,0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,(1,1,1)}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283" y="4523224"/>
                    <a:ext cx="1664751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380" t="-4444" r="-4380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Oval 56"/>
              <p:cNvSpPr/>
              <p:nvPr/>
            </p:nvSpPr>
            <p:spPr>
              <a:xfrm>
                <a:off x="3095864" y="4562656"/>
                <a:ext cx="239002" cy="23756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0,0,1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19" y="3990408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156" r="-188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1,0,0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1,1,1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420" y="4492961"/>
                    <a:ext cx="2261773" cy="31265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156" r="-1887"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Idea is to measure similarity 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(0,0,1)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(1,1,0), </m:t>
                      </m:r>
                    </m:oMath>
                  </a14:m>
                  <a:r>
                    <a:rPr lang="en-US" dirty="0" smtClean="0"/>
                    <a:t>and </a:t>
                  </a:r>
                </a:p>
                <a:p>
                  <a:r>
                    <a:rPr lang="en-US" dirty="0" smtClean="0"/>
                    <a:t>between points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(1,0,0) </m:t>
                      </m:r>
                    </m:oMath>
                  </a14:m>
                  <a:r>
                    <a:rPr lang="en-US" dirty="0" smtClean="0"/>
                    <a:t>and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1,1,1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r>
                    <a:rPr lang="en-US" dirty="0" smtClean="0"/>
                    <a:t> while taking into account the </a:t>
                  </a:r>
                </a:p>
                <a:p>
                  <a:r>
                    <a:rPr lang="en-US" dirty="0" smtClean="0"/>
                    <a:t>graph structure.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87" y="5416893"/>
                  <a:ext cx="6695551" cy="92333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20" t="-38158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1110986" y="4148810"/>
            <a:ext cx="9816047" cy="1894481"/>
            <a:chOff x="1110986" y="4148810"/>
            <a:chExt cx="9816047" cy="1894481"/>
          </a:xfrm>
        </p:grpSpPr>
        <p:grpSp>
          <p:nvGrpSpPr>
            <p:cNvPr id="78" name="Group 77"/>
            <p:cNvGrpSpPr/>
            <p:nvPr/>
          </p:nvGrpSpPr>
          <p:grpSpPr>
            <a:xfrm>
              <a:off x="5777224" y="4400002"/>
              <a:ext cx="1521777" cy="1643289"/>
              <a:chOff x="8546455" y="3885823"/>
              <a:chExt cx="1521777" cy="1643289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457148" y="4387446"/>
              <a:ext cx="2469885" cy="1545530"/>
              <a:chOff x="8381018" y="4368682"/>
              <a:chExt cx="2469885" cy="154553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V="1">
                <a:off x="8563921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9643299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10668000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397152" y="5544880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7152" y="5544880"/>
                    <a:ext cx="365806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10485097" y="4373881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4373881"/>
                    <a:ext cx="36580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9463035" y="5541651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3035" y="5541651"/>
                    <a:ext cx="365806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10485097" y="5541651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5541651"/>
                    <a:ext cx="365806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9456396" y="4368682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396" y="4368682"/>
                    <a:ext cx="365805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381018" y="437190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018" y="4371908"/>
                    <a:ext cx="365805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>
              <a:off x="1110986" y="4148810"/>
              <a:ext cx="34195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hypercube can be constructed</a:t>
              </a:r>
            </a:p>
            <a:p>
              <a:r>
                <a:rPr lang="en-US" dirty="0" smtClean="0"/>
                <a:t>by successive cross products of </a:t>
              </a:r>
            </a:p>
            <a:p>
              <a:r>
                <a:rPr lang="en-US" dirty="0" smtClean="0"/>
                <a:t>simpler graphs.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≅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173079" y="5356664"/>
                  <a:ext cx="3388363" cy="576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=−1+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 smtClean="0"/>
                    <a:t> for an unweighted </a:t>
                  </a:r>
                </a:p>
                <a:p>
                  <a:r>
                    <a:rPr lang="en-US" dirty="0" smtClean="0"/>
                    <a:t>complete graph.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079" y="5356664"/>
                  <a:ext cx="3388363" cy="57631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4137" t="-12766" r="-3417" b="-244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4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950831" y="1498894"/>
            <a:ext cx="8937687" cy="1660995"/>
            <a:chOff x="1110986" y="4148810"/>
            <a:chExt cx="9805853" cy="1894481"/>
          </a:xfrm>
        </p:grpSpPr>
        <p:grpSp>
          <p:nvGrpSpPr>
            <p:cNvPr id="51" name="Group 50"/>
            <p:cNvGrpSpPr/>
            <p:nvPr/>
          </p:nvGrpSpPr>
          <p:grpSpPr>
            <a:xfrm>
              <a:off x="5777224" y="4400002"/>
              <a:ext cx="1521777" cy="1643289"/>
              <a:chOff x="8546455" y="3885823"/>
              <a:chExt cx="1521777" cy="164328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Connector 68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8457148" y="4387446"/>
              <a:ext cx="2459691" cy="1527239"/>
              <a:chOff x="8381018" y="4368682"/>
              <a:chExt cx="2459691" cy="152723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8563921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9643299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0668000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TextBox 52"/>
            <p:cNvSpPr txBox="1"/>
            <p:nvPr/>
          </p:nvSpPr>
          <p:spPr>
            <a:xfrm>
              <a:off x="1110986" y="4148810"/>
              <a:ext cx="3347391" cy="9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hypercube can be constructed</a:t>
              </a:r>
            </a:p>
            <a:p>
              <a:r>
                <a:rPr lang="en-US" sz="1600" dirty="0" smtClean="0"/>
                <a:t>by successive cross products of </a:t>
              </a:r>
            </a:p>
            <a:p>
              <a:r>
                <a:rPr lang="en-US" sz="1600" dirty="0" smtClean="0"/>
                <a:t>simpler graphs.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≅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=−1+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sz="1600" dirty="0" smtClean="0"/>
                    <a:t> for an unweighted </a:t>
                  </a:r>
                </a:p>
                <a:p>
                  <a:r>
                    <a:rPr lang="en-US" sz="1600" dirty="0" smtClean="0"/>
                    <a:t>complete graph. 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57" t="-11905" r="-3448" b="-22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15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on the </a:t>
                </a:r>
                <a:r>
                  <a:rPr lang="en-US" dirty="0" smtClean="0"/>
                  <a:t>complete graph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vertices yields </a:t>
                </a:r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blipFill rotWithShape="0">
                <a:blip r:embed="rId3"/>
                <a:stretch>
                  <a:fillRect l="-2255" t="-2817" r="-127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950831" y="1498894"/>
            <a:ext cx="8937687" cy="1660995"/>
            <a:chOff x="1110986" y="4148810"/>
            <a:chExt cx="9805853" cy="1894481"/>
          </a:xfrm>
        </p:grpSpPr>
        <p:grpSp>
          <p:nvGrpSpPr>
            <p:cNvPr id="51" name="Group 50"/>
            <p:cNvGrpSpPr/>
            <p:nvPr/>
          </p:nvGrpSpPr>
          <p:grpSpPr>
            <a:xfrm>
              <a:off x="5777224" y="4400002"/>
              <a:ext cx="1521777" cy="1643289"/>
              <a:chOff x="8546455" y="3885823"/>
              <a:chExt cx="1521777" cy="164328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Connector 68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8457148" y="4387446"/>
              <a:ext cx="2459691" cy="1527239"/>
              <a:chOff x="8381018" y="4368682"/>
              <a:chExt cx="2459691" cy="152723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8563921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9643299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0668000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TextBox 52"/>
            <p:cNvSpPr txBox="1"/>
            <p:nvPr/>
          </p:nvSpPr>
          <p:spPr>
            <a:xfrm>
              <a:off x="1110986" y="4148810"/>
              <a:ext cx="3347391" cy="9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hypercube can be constructed</a:t>
              </a:r>
            </a:p>
            <a:p>
              <a:r>
                <a:rPr lang="en-US" sz="1600" dirty="0" smtClean="0"/>
                <a:t>by successive cross products of </a:t>
              </a:r>
            </a:p>
            <a:p>
              <a:r>
                <a:rPr lang="en-US" sz="1600" dirty="0" smtClean="0"/>
                <a:t>simpler graphs.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≅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=−1+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sz="1600" dirty="0" smtClean="0"/>
                    <a:t> for an unweighted </a:t>
                  </a:r>
                </a:p>
                <a:p>
                  <a:r>
                    <a:rPr lang="en-US" sz="1600" dirty="0" smtClean="0"/>
                    <a:t>complete graph. 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057" t="-11905" r="-3448" b="-22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69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259552" y="5130064"/>
            <a:ext cx="2907655" cy="1341398"/>
            <a:chOff x="2448232" y="1992408"/>
            <a:chExt cx="2907655" cy="1341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448232" y="1992408"/>
                  <a:ext cx="2907655" cy="739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−2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−2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232" y="1992408"/>
                  <a:ext cx="2907655" cy="73962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212161" y="2922155"/>
                  <a:ext cx="1884041" cy="411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161" y="2922155"/>
                  <a:ext cx="1884041" cy="4116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on </a:t>
                </a:r>
                <a:r>
                  <a:rPr lang="en-US" dirty="0"/>
                  <a:t>the complete graph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vertices yields </a:t>
                </a:r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blipFill rotWithShape="0">
                <a:blip r:embed="rId5"/>
                <a:stretch>
                  <a:fillRect l="-2255" t="-2817" r="-127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950831" y="1498894"/>
            <a:ext cx="8937687" cy="1660995"/>
            <a:chOff x="1110986" y="4148810"/>
            <a:chExt cx="9805853" cy="1894481"/>
          </a:xfrm>
        </p:grpSpPr>
        <p:grpSp>
          <p:nvGrpSpPr>
            <p:cNvPr id="51" name="Group 50"/>
            <p:cNvGrpSpPr/>
            <p:nvPr/>
          </p:nvGrpSpPr>
          <p:grpSpPr>
            <a:xfrm>
              <a:off x="5777224" y="4400002"/>
              <a:ext cx="1521777" cy="1643289"/>
              <a:chOff x="8546455" y="3885823"/>
              <a:chExt cx="1521777" cy="164328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Connector 68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8457148" y="4387446"/>
              <a:ext cx="2459691" cy="1527239"/>
              <a:chOff x="8381018" y="4368682"/>
              <a:chExt cx="2459691" cy="152723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8563921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9643299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0668000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TextBox 52"/>
            <p:cNvSpPr txBox="1"/>
            <p:nvPr/>
          </p:nvSpPr>
          <p:spPr>
            <a:xfrm>
              <a:off x="1110986" y="4148810"/>
              <a:ext cx="3347391" cy="9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hypercube can be constructed</a:t>
              </a:r>
            </a:p>
            <a:p>
              <a:r>
                <a:rPr lang="en-US" sz="1600" dirty="0" smtClean="0"/>
                <a:t>by successive cross products of </a:t>
              </a:r>
            </a:p>
            <a:p>
              <a:r>
                <a:rPr lang="en-US" sz="1600" dirty="0" smtClean="0"/>
                <a:t>simpler graphs.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≅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=−1+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sz="1600" dirty="0" smtClean="0"/>
                    <a:t> for an unweighted </a:t>
                  </a:r>
                </a:p>
                <a:p>
                  <a:r>
                    <a:rPr lang="en-US" sz="1600" dirty="0" smtClean="0"/>
                    <a:t>complete graph. 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057" t="-11905" r="-3448" b="-22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73" y="5363170"/>
                <a:ext cx="5586786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gives the kernel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73" y="5363170"/>
                <a:ext cx="5586786" cy="370358"/>
              </a:xfrm>
              <a:prstGeom prst="rect">
                <a:avLst/>
              </a:prstGeom>
              <a:blipFill rotWithShape="0">
                <a:blip r:embed="rId17"/>
                <a:stretch>
                  <a:fillRect l="-98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195545" y="3074243"/>
            <a:ext cx="128016" cy="128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526977" y="1673257"/>
            <a:ext cx="128016" cy="128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526977" y="2444927"/>
            <a:ext cx="128016" cy="12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5147723" y="2294177"/>
            <a:ext cx="128016" cy="12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259552" y="5130064"/>
            <a:ext cx="2907655" cy="1341398"/>
            <a:chOff x="2448232" y="1992408"/>
            <a:chExt cx="2907655" cy="1341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448232" y="1992408"/>
                  <a:ext cx="2907655" cy="7396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bg-BG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−2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−2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232" y="1992408"/>
                  <a:ext cx="2907655" cy="73962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212161" y="2922155"/>
                  <a:ext cx="1884041" cy="411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161" y="2922155"/>
                  <a:ext cx="1884041" cy="4116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on </a:t>
                </a:r>
                <a:r>
                  <a:rPr lang="en-US" dirty="0"/>
                  <a:t>the complete graph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vertices yields </a:t>
                </a:r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27" y="3418092"/>
                <a:ext cx="6216445" cy="432747"/>
              </a:xfrm>
              <a:prstGeom prst="rect">
                <a:avLst/>
              </a:prstGeom>
              <a:blipFill rotWithShape="0">
                <a:blip r:embed="rId5"/>
                <a:stretch>
                  <a:fillRect l="-2255" t="-2817" r="-127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     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60" y="3935579"/>
                <a:ext cx="4318042" cy="12747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950831" y="1498894"/>
            <a:ext cx="8937687" cy="1660995"/>
            <a:chOff x="1110986" y="4148810"/>
            <a:chExt cx="9805853" cy="1894481"/>
          </a:xfrm>
        </p:grpSpPr>
        <p:grpSp>
          <p:nvGrpSpPr>
            <p:cNvPr id="51" name="Group 50"/>
            <p:cNvGrpSpPr/>
            <p:nvPr/>
          </p:nvGrpSpPr>
          <p:grpSpPr>
            <a:xfrm>
              <a:off x="5777224" y="4400002"/>
              <a:ext cx="1521777" cy="1643289"/>
              <a:chOff x="8546455" y="3885823"/>
              <a:chExt cx="1521777" cy="164328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8546455" y="4788309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/>
              <p:cNvGrpSpPr/>
              <p:nvPr/>
            </p:nvGrpSpPr>
            <p:grpSpPr>
              <a:xfrm>
                <a:off x="8546455" y="3885823"/>
                <a:ext cx="1521777" cy="730547"/>
                <a:chOff x="8546455" y="4788309"/>
                <a:chExt cx="1521777" cy="730547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8910084" y="4788310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546455" y="5517199"/>
                  <a:ext cx="1158148" cy="1657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9704603" y="4788310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8546455" y="4788309"/>
                  <a:ext cx="363629" cy="728889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Straight Connector 68"/>
              <p:cNvCxnSpPr/>
              <p:nvPr/>
            </p:nvCxnSpPr>
            <p:spPr>
              <a:xfrm flipV="1">
                <a:off x="10068232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8910084" y="3885823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704603" y="4614712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546455" y="4602798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8457148" y="4387446"/>
              <a:ext cx="2459691" cy="1527239"/>
              <a:chOff x="8381018" y="4368682"/>
              <a:chExt cx="2459691" cy="1527239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8563921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9643299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0668000" y="4671691"/>
                <a:ext cx="0" cy="91440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3463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2840" y="4732990"/>
                    <a:ext cx="667170" cy="70788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7152" y="5544880"/>
                    <a:ext cx="355612" cy="35104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437388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3035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5097" y="5541651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396" y="4368682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018" y="4371908"/>
                    <a:ext cx="355612" cy="35104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" name="TextBox 52"/>
            <p:cNvSpPr txBox="1"/>
            <p:nvPr/>
          </p:nvSpPr>
          <p:spPr>
            <a:xfrm>
              <a:off x="1110986" y="4148810"/>
              <a:ext cx="3347391" cy="9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hypercube can be constructed</a:t>
              </a:r>
            </a:p>
            <a:p>
              <a:r>
                <a:rPr lang="en-US" sz="1600" dirty="0" smtClean="0"/>
                <a:t>by successive cross products of </a:t>
              </a:r>
            </a:p>
            <a:p>
              <a:r>
                <a:rPr lang="en-US" sz="1600" dirty="0" smtClean="0"/>
                <a:t>simpler graphs.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≅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178" y="4806268"/>
                  <a:ext cx="683200" cy="70788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=−1+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sz="1600" dirty="0" smtClean="0"/>
                    <a:t> for an unweighted </a:t>
                  </a:r>
                </a:p>
                <a:p>
                  <a:r>
                    <a:rPr lang="en-US" sz="1600" dirty="0" smtClean="0"/>
                    <a:t>complete graph. 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079" y="5356664"/>
                  <a:ext cx="3298780" cy="58426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057" t="-11905" r="-3448" b="-22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73" y="5363170"/>
                <a:ext cx="5586786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applying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gives the kernel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73" y="5363170"/>
                <a:ext cx="5586786" cy="370358"/>
              </a:xfrm>
              <a:prstGeom prst="rect">
                <a:avLst/>
              </a:prstGeom>
              <a:blipFill rotWithShape="0">
                <a:blip r:embed="rId17"/>
                <a:stretch>
                  <a:fillRect l="-98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195545" y="3074243"/>
            <a:ext cx="128016" cy="128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526977" y="1673257"/>
            <a:ext cx="128016" cy="128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526977" y="2444927"/>
            <a:ext cx="128016" cy="12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5147723" y="2294177"/>
            <a:ext cx="128016" cy="1280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41297" y="5896304"/>
            <a:ext cx="3521884" cy="738664"/>
            <a:chOff x="1188333" y="5817707"/>
            <a:chExt cx="3521884" cy="738664"/>
          </a:xfrm>
        </p:grpSpPr>
        <p:grpSp>
          <p:nvGrpSpPr>
            <p:cNvPr id="10" name="Group 9"/>
            <p:cNvGrpSpPr/>
            <p:nvPr/>
          </p:nvGrpSpPr>
          <p:grpSpPr>
            <a:xfrm>
              <a:off x="1188333" y="5817707"/>
              <a:ext cx="1469142" cy="369332"/>
              <a:chOff x="1188333" y="5817707"/>
              <a:chExt cx="146914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88333" y="5817707"/>
                    <a:ext cx="14691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charset="0"/>
                          </a:rPr>
                          <m:t>(</m:t>
                        </m:r>
                      </m:oMath>
                    </a14:m>
                    <a:r>
                      <a:rPr lang="en-US" dirty="0" smtClean="0"/>
                      <a:t>  ,  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333" y="5817707"/>
                    <a:ext cx="1469142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1524199" y="5938365"/>
                <a:ext cx="348309" cy="128016"/>
                <a:chOff x="1941642" y="6201628"/>
                <a:chExt cx="348309" cy="12801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1941642" y="6201628"/>
                  <a:ext cx="128016" cy="128016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161935" y="6201628"/>
                  <a:ext cx="128016" cy="128016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1188333" y="6187039"/>
              <a:ext cx="1469142" cy="369332"/>
              <a:chOff x="1188333" y="5817707"/>
              <a:chExt cx="146914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188333" y="5817707"/>
                    <a:ext cx="146914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charset="0"/>
                          </a:rPr>
                          <m:t>(</m:t>
                        </m:r>
                      </m:oMath>
                    </a14:m>
                    <a:r>
                      <a:rPr lang="en-US" dirty="0" smtClean="0"/>
                      <a:t>  ,  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333" y="5817707"/>
                    <a:ext cx="1469142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/>
              <p:cNvGrpSpPr/>
              <p:nvPr/>
            </p:nvGrpSpPr>
            <p:grpSpPr>
              <a:xfrm>
                <a:off x="1524199" y="5938365"/>
                <a:ext cx="348309" cy="128016"/>
                <a:chOff x="1941642" y="6201628"/>
                <a:chExt cx="348309" cy="128016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1941642" y="6201628"/>
                  <a:ext cx="128016" cy="12801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161935" y="6201628"/>
                  <a:ext cx="128016" cy="12801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64785" y="5817707"/>
                  <a:ext cx="2745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0.1</m:t>
                                    </m:r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smtClean="0">
                            <a:latin typeface="Cambria Math" charset="0"/>
                          </a:rPr>
                          <m:t> = 0.00099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785" y="5817707"/>
                  <a:ext cx="2745432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95082" b="-1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1964785" y="6187039"/>
                  <a:ext cx="27454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</a:rPr>
                                      <m:t>0.1</m:t>
                                    </m:r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charset="0"/>
                          </a:rPr>
                          <m:t> = 0.0099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785" y="6187039"/>
                  <a:ext cx="2745432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6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49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" y="4258135"/>
            <a:ext cx="2866104" cy="2407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06" y="4407390"/>
            <a:ext cx="3012884" cy="2109019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43" y="4336026"/>
            <a:ext cx="3062748" cy="225174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59535" y="2200599"/>
            <a:ext cx="5368586" cy="1502193"/>
            <a:chOff x="937059" y="3744264"/>
            <a:chExt cx="5368586" cy="1502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37059" y="4256343"/>
                  <a:ext cx="314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={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59" y="4256343"/>
                  <a:ext cx="314938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37059" y="4739587"/>
                  <a:ext cx="5368586" cy="5068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𝑟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: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59" y="4739587"/>
                  <a:ext cx="5368586" cy="50687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37059" y="3744264"/>
                  <a:ext cx="1552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≔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59" y="3744264"/>
                  <a:ext cx="15529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7935" y="1769806"/>
            <a:ext cx="255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 Product of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14400" y="5007331"/>
                <a:ext cx="6864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400" y="5007331"/>
                <a:ext cx="686406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16163" y="5007332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163" y="5007332"/>
                <a:ext cx="583813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8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  <a:p>
            <a:r>
              <a:rPr lang="en-US" dirty="0" smtClean="0"/>
              <a:t>What would we like to be able to do with this data?</a:t>
            </a:r>
          </a:p>
          <a:p>
            <a:pPr lvl="1"/>
            <a:r>
              <a:rPr lang="en-US" dirty="0" smtClean="0"/>
              <a:t>compare nodes within a graph</a:t>
            </a:r>
          </a:p>
          <a:p>
            <a:pPr lvl="2"/>
            <a:r>
              <a:rPr lang="en-US" dirty="0" smtClean="0"/>
              <a:t>clustering in hypercube space</a:t>
            </a:r>
          </a:p>
          <a:p>
            <a:pPr lvl="2"/>
            <a:r>
              <a:rPr lang="en-US" dirty="0" smtClean="0"/>
              <a:t>compare processes/network events in a Markov model</a:t>
            </a:r>
          </a:p>
          <a:p>
            <a:pPr lvl="1"/>
            <a:r>
              <a:rPr lang="en-US" dirty="0" smtClean="0"/>
              <a:t>compare graphs to each other – compare files via control flow 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50290"/>
            <a:ext cx="103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Solution: Graph Kernels (measure node similarity and graph similarity)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Construction of Kernel between edge-labeled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Dotnet function to function graphs – example of kernel between these graphs </a:t>
            </a:r>
          </a:p>
          <a:p>
            <a:r>
              <a:rPr lang="en-US" dirty="0" smtClean="0"/>
              <a:t>Plot TSNE vectorization using edge-labeled kernel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defined on the set of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Lebesgue integral of functions on vertex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this vectorization and TNSE or LargeViz to plot a bunch of dotnet function to function graphs </a:t>
            </a:r>
          </a:p>
          <a:p>
            <a:r>
              <a:rPr lang="en-US" dirty="0" smtClean="0"/>
              <a:t>Good vs Bad red and blue scatter plot</a:t>
            </a:r>
          </a:p>
        </p:txBody>
      </p:sp>
    </p:spTree>
    <p:extLst>
      <p:ext uri="{BB962C8B-B14F-4D97-AF65-F5344CB8AC3E}">
        <p14:creationId xmlns:p14="http://schemas.microsoft.com/office/powerpoint/2010/main" val="12229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7858" y="2245489"/>
            <a:ext cx="496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Kronecker Product: Let M and N be matrices.  Then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7883" y="3055100"/>
                <a:ext cx="3188117" cy="86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⊗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uk-UA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883" y="3055100"/>
                <a:ext cx="3188117" cy="8698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02796" y="4479402"/>
                <a:ext cx="5947141" cy="974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uk-UA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uk-UA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6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uk-UA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6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uk-UA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6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uk-UA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6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cs-CZ" i="1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18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eqArr>
                                  <m:eqArrPr>
                                    <m:ctrlPr>
                                      <a:rPr lang="cs-CZ" i="1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eqArr>
                                  <m:eqArrPr>
                                    <m:ctrlPr>
                                      <a:rPr lang="cs-CZ" i="1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24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eqArr>
                                  <m:eqArrPr>
                                    <m:ctrlPr>
                                      <a:rPr lang="cs-CZ" i="1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28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96" y="4479402"/>
                <a:ext cx="5947141" cy="9748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0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Graph Diffusion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46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Describe how a heat kernel can serve to measure similarity </a:t>
            </a:r>
          </a:p>
          <a:p>
            <a:r>
              <a:rPr lang="en-US" dirty="0" smtClean="0"/>
              <a:t>Derivation of Heat Kernels</a:t>
            </a:r>
          </a:p>
          <a:p>
            <a:r>
              <a:rPr lang="en-US" dirty="0" smtClean="0"/>
              <a:t>String Kernel</a:t>
            </a:r>
          </a:p>
          <a:p>
            <a:r>
              <a:rPr lang="en-US" dirty="0" smtClean="0"/>
              <a:t>Vectorization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73478" y="3437681"/>
                <a:ext cx="930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⨂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3437681"/>
                <a:ext cx="93012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25878" y="4403335"/>
                <a:ext cx="2506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⨂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78" y="4403335"/>
                <a:ext cx="250619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57063" y="5405377"/>
                <a:ext cx="3054682" cy="847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63" y="5405377"/>
                <a:ext cx="3054682" cy="847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4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Graph Diffusion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5838"/>
          </a:xfrm>
        </p:spPr>
        <p:txBody>
          <a:bodyPr/>
          <a:lstStyle/>
          <a:p>
            <a:r>
              <a:rPr lang="en-US" dirty="0" smtClean="0"/>
              <a:t>Picture with graph of results</a:t>
            </a:r>
          </a:p>
          <a:p>
            <a:r>
              <a:rPr lang="en-US" dirty="0" smtClean="0"/>
              <a:t>Application to clusters within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32972" y="3306400"/>
                <a:ext cx="3559821" cy="847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972" y="3306400"/>
                <a:ext cx="3559821" cy="847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84648" y="3541853"/>
                <a:ext cx="2994153" cy="847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</m:sSub>
                      <m:d>
                        <m:dPr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48" y="3541853"/>
                <a:ext cx="2994153" cy="847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21661" y="5509549"/>
                <a:ext cx="3781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Ι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661" y="5509549"/>
                <a:ext cx="3781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9985" y="5359078"/>
                <a:ext cx="2942792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sub>
                          </m:sSub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85" y="5359078"/>
                <a:ext cx="2942792" cy="382284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Chung, F.</a:t>
            </a:r>
          </a:p>
          <a:p>
            <a:r>
              <a:rPr lang="en-US" dirty="0" smtClean="0"/>
              <a:t>More</a:t>
            </a:r>
            <a:r>
              <a:rPr lang="is-IS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and Vectorization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Definition: </a:t>
                </a:r>
                <a:r>
                  <a:rPr lang="en-US" b="0" dirty="0" smtClean="0"/>
                  <a:t>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b="0" dirty="0" smtClean="0"/>
                  <a:t> on a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b="0" dirty="0" smtClean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, which is meant to measure the similarity</a:t>
                </a:r>
              </a:p>
              <a:p>
                <a:r>
                  <a:rPr lang="en-US" dirty="0" smtClean="0"/>
                  <a:t>between elements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1508" t="-14286" r="-942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0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and Vectorization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Definition: </a:t>
                </a:r>
                <a:r>
                  <a:rPr lang="en-US" b="0" dirty="0" smtClean="0"/>
                  <a:t>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b="0" dirty="0" smtClean="0"/>
                  <a:t> on a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b="0" dirty="0" smtClean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, which is meant to measure the similarity</a:t>
                </a:r>
              </a:p>
              <a:p>
                <a:r>
                  <a:rPr lang="en-US" dirty="0" smtClean="0"/>
                  <a:t>between elements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1508" t="-14286" r="-942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There is an implicit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to a Hilbert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, in which the kernel appears as</a:t>
                </a:r>
              </a:p>
              <a:p>
                <a:r>
                  <a:rPr lang="en-US" dirty="0" smtClean="0"/>
                  <a:t>the inner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=&lt;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blipFill rotWithShape="0">
                <a:blip r:embed="rId4"/>
                <a:stretch>
                  <a:fillRect l="-1589" t="-69474" r="-596" b="-5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1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and Vectorization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Definition: </a:t>
                </a:r>
                <a:r>
                  <a:rPr lang="en-US" b="0" dirty="0" smtClean="0"/>
                  <a:t>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b="0" dirty="0" smtClean="0"/>
                  <a:t> on a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b="0" dirty="0" smtClean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, which is meant to measure the similarity</a:t>
                </a:r>
              </a:p>
              <a:p>
                <a:r>
                  <a:rPr lang="en-US" dirty="0" smtClean="0"/>
                  <a:t>between elements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1508" t="-14286" r="-942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There is an implicit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to a Hilbert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, in which the kernel appears as</a:t>
                </a:r>
              </a:p>
              <a:p>
                <a:r>
                  <a:rPr lang="en-US" dirty="0" smtClean="0"/>
                  <a:t>the inner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=&lt;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blipFill rotWithShape="0">
                <a:blip r:embed="rId4"/>
                <a:stretch>
                  <a:fillRect l="-1589" t="-69474" r="-596" b="-5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7864" y="3695355"/>
                <a:ext cx="9273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 Hilbert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 is a real or complex inner product space that is also a complete metric space</a:t>
                </a:r>
              </a:p>
              <a:p>
                <a:r>
                  <a:rPr lang="en-US" dirty="0" smtClean="0"/>
                  <a:t>with respect to the distance function induced by the inner product.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4" y="3695355"/>
                <a:ext cx="927324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 and Vectorization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 smtClean="0"/>
                  <a:t>Definition: </a:t>
                </a:r>
                <a:r>
                  <a:rPr lang="en-US" b="0" dirty="0" smtClean="0"/>
                  <a:t>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b="0" dirty="0" smtClean="0"/>
                  <a:t> on a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b="0" dirty="0" smtClean="0"/>
                  <a:t> is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, which is meant to measure the similarity</a:t>
                </a:r>
              </a:p>
              <a:p>
                <a:r>
                  <a:rPr lang="en-US" dirty="0" smtClean="0"/>
                  <a:t>between elements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1946308"/>
                <a:ext cx="9703810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1508" t="-14286" r="-942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There is an implicit feature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to a Hilbert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, in which the kernel appears as</a:t>
                </a:r>
              </a:p>
              <a:p>
                <a:r>
                  <a:rPr lang="en-US" dirty="0" smtClean="0"/>
                  <a:t>the inner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=&lt;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5" y="2798159"/>
                <a:ext cx="9207713" cy="577787"/>
              </a:xfrm>
              <a:prstGeom prst="rect">
                <a:avLst/>
              </a:prstGeom>
              <a:blipFill rotWithShape="0">
                <a:blip r:embed="rId4"/>
                <a:stretch>
                  <a:fillRect l="-1589" t="-69474" r="-596" b="-5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57864" y="3695355"/>
                <a:ext cx="9273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 Hilbert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 is a real or complex inner product space that is also a complete metric space</a:t>
                </a:r>
              </a:p>
              <a:p>
                <a:r>
                  <a:rPr lang="en-US" dirty="0" smtClean="0"/>
                  <a:t>with respect to the distance function induced by the inner product.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64" y="3695355"/>
                <a:ext cx="927324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57864" y="4570995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Kernel Trick: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59910" y="4976217"/>
            <a:ext cx="24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SVM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18537" y="5446635"/>
                <a:ext cx="815492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↦</m:t>
                    </m:r>
                    <m:r>
                      <a:rPr lang="en-US" b="0" i="1" smtClean="0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 smtClean="0"/>
                  <a:t> 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537" y="5446635"/>
                <a:ext cx="8154925" cy="370358"/>
              </a:xfrm>
              <a:prstGeom prst="rect">
                <a:avLst/>
              </a:prstGeom>
              <a:blipFill rotWithShape="0">
                <a:blip r:embed="rId6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25258" y="5977021"/>
            <a:ext cx="813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 is to compute similarity without actually mapping to a higher dimensional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Kernels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2052" y="1690688"/>
            <a:ext cx="179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Types: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376517" y="2467897"/>
            <a:ext cx="1008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 I: Measure similarity between nodes based on edge structure of the 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Kernels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2052" y="1690688"/>
            <a:ext cx="179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Types: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376517" y="2467897"/>
            <a:ext cx="1008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 I: Measure similarity between nodes based on edge structure of the graph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76517" y="3183551"/>
            <a:ext cx="8788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 II: Measure similarity between graphs based on edge structure, </a:t>
            </a:r>
          </a:p>
          <a:p>
            <a:r>
              <a:rPr lang="en-US" sz="2400" dirty="0" smtClean="0"/>
              <a:t>              labeling, etc.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45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Development: Graph Theoretic Analogues to Smooth Manifolds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8042"/>
                  </p:ext>
                </p:extLst>
              </p:nvPr>
            </p:nvGraphicFramePr>
            <p:xfrm>
              <a:off x="2051049" y="2106424"/>
              <a:ext cx="8089902" cy="41001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4951"/>
                    <a:gridCol w="4044951"/>
                  </a:tblGrid>
                  <a:tr h="780611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Graph Theory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Smooth</a:t>
                          </a:r>
                          <a:r>
                            <a:rPr lang="en-US" sz="2400" baseline="0" dirty="0" smtClean="0"/>
                            <a:t> Manifolds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935328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Functions:</a:t>
                          </a:r>
                          <a:r>
                            <a:rPr lang="en-US" sz="2400" baseline="0" dirty="0" smtClean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baseline="0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400" i="1" baseline="0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400" i="1" baseline="0" smtClean="0">
                                  <a:latin typeface="Cambria Math" charset="0"/>
                                </a:rPr>
                                <m:t>𝑉𝑒𝑟𝑡</m:t>
                              </m:r>
                              <m:d>
                                <m:dPr>
                                  <m:ctrlPr>
                                    <a:rPr lang="en-US" sz="2400" i="1" baseline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baseline="0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400" i="1" baseline="0" smtClean="0">
                                  <a:latin typeface="Cambria Math" charset="0"/>
                                </a:rPr>
                                <m:t>→</m:t>
                              </m:r>
                              <m:r>
                                <a:rPr lang="en-US" sz="2400" i="1" baseline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  <m:r>
                                <a:rPr lang="en-US" sz="2400" i="1" baseline="0" smtClean="0">
                                  <a:latin typeface="Cambria Math" charset="0"/>
                                </a:rPr>
                                <m:t> 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Functions: 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ℝ</m:t>
                              </m:r>
                            </m:oMath>
                          </a14:m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80131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 Node Connectivity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 Curvature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780611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Laplacian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oMath>
                          </a14:m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Laplacian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kern="1200" smtClean="0">
                                  <a:solidFill>
                                    <a:schemeClr val="dk1"/>
                                  </a:solidFill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Δ</m:t>
                              </m:r>
                            </m:oMath>
                          </a14:m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780611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PDEs (Heat, Wave)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PDEs (Heat, Wave)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8042"/>
                  </p:ext>
                </p:extLst>
              </p:nvPr>
            </p:nvGraphicFramePr>
            <p:xfrm>
              <a:off x="2051049" y="2106424"/>
              <a:ext cx="8089902" cy="41001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4951"/>
                    <a:gridCol w="4044951"/>
                  </a:tblGrid>
                  <a:tr h="780611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Graph Theory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Smooth</a:t>
                          </a:r>
                          <a:r>
                            <a:rPr lang="en-US" sz="2400" baseline="0" dirty="0" smtClean="0"/>
                            <a:t> Manifolds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9353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" t="-87662" r="-100602" b="-255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51" t="-87662" r="-602" b="-255844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 Node Connectivity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/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 Curvature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780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" t="-328682" r="-100602" b="-100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151" t="-328682" r="-602" b="-100775"/>
                          </a:stretch>
                        </a:blipFill>
                      </a:tcPr>
                    </a:tc>
                  </a:tr>
                  <a:tr h="780611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PDEs (Heat, Wave)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PDEs (Heat, Wave)</a:t>
                          </a:r>
                          <a:endParaRPr 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39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The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of a curve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 smtClean="0"/>
                  <a:t>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blipFill rotWithShape="0">
                <a:blip r:embed="rId3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The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of a curve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 smtClean="0"/>
                  <a:t>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blipFill rotWithShape="0">
                <a:blip r:embed="rId3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4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serves as a proxy for curvature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blipFill rotWithShape="0">
                <a:blip r:embed="rId5"/>
                <a:stretch>
                  <a:fillRect l="-647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563764" y="3605571"/>
            <a:ext cx="1177697" cy="1653877"/>
          </a:xfrm>
          <a:custGeom>
            <a:avLst/>
            <a:gdLst>
              <a:gd name="connsiteX0" fmla="*/ 0 w 978196"/>
              <a:gd name="connsiteY0" fmla="*/ 0 h 1584253"/>
              <a:gd name="connsiteX1" fmla="*/ 425303 w 978196"/>
              <a:gd name="connsiteY1" fmla="*/ 1584251 h 1584253"/>
              <a:gd name="connsiteX2" fmla="*/ 978196 w 978196"/>
              <a:gd name="connsiteY2" fmla="*/ 10633 h 158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196" h="1584253">
                <a:moveTo>
                  <a:pt x="0" y="0"/>
                </a:moveTo>
                <a:cubicBezTo>
                  <a:pt x="131135" y="791239"/>
                  <a:pt x="262270" y="1582479"/>
                  <a:pt x="425303" y="1584251"/>
                </a:cubicBezTo>
                <a:cubicBezTo>
                  <a:pt x="588336" y="1586023"/>
                  <a:pt x="783266" y="798328"/>
                  <a:pt x="978196" y="1063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623503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016068" y="5200249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76906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High Curvature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≪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29268" b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The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of a curve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 smtClean="0"/>
                  <a:t>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blipFill rotWithShape="0">
                <a:blip r:embed="rId8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026121" y="5522452"/>
            <a:ext cx="2299921" cy="413343"/>
            <a:chOff x="6026121" y="5522452"/>
            <a:chExt cx="2299921" cy="41334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026121" y="5614641"/>
              <a:ext cx="229992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𝒃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/>
            <p:cNvCxnSpPr/>
            <p:nvPr/>
          </p:nvCxnSpPr>
          <p:spPr>
            <a:xfrm flipH="1">
              <a:off x="6678313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081085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7506827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</a:t>
                </a:r>
                <a:endParaRPr lang="en-US" dirty="0"/>
              </a:p>
            </p:txBody>
          </p:sp>
        </mc:Choice>
        <mc:Fallback xmlns="">
          <p:sp>
            <p:nvSpPr>
              <p:cNvPr id="2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serves as a proxy for curvature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blipFill rotWithShape="0">
                <a:blip r:embed="rId13"/>
                <a:stretch>
                  <a:fillRect l="-647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2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563764" y="3605571"/>
            <a:ext cx="1177697" cy="1653877"/>
          </a:xfrm>
          <a:custGeom>
            <a:avLst/>
            <a:gdLst>
              <a:gd name="connsiteX0" fmla="*/ 0 w 978196"/>
              <a:gd name="connsiteY0" fmla="*/ 0 h 1584253"/>
              <a:gd name="connsiteX1" fmla="*/ 425303 w 978196"/>
              <a:gd name="connsiteY1" fmla="*/ 1584251 h 1584253"/>
              <a:gd name="connsiteX2" fmla="*/ 978196 w 978196"/>
              <a:gd name="connsiteY2" fmla="*/ 10633 h 158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196" h="1584253">
                <a:moveTo>
                  <a:pt x="0" y="0"/>
                </a:moveTo>
                <a:cubicBezTo>
                  <a:pt x="131135" y="791239"/>
                  <a:pt x="262270" y="1582479"/>
                  <a:pt x="425303" y="1584251"/>
                </a:cubicBezTo>
                <a:cubicBezTo>
                  <a:pt x="588336" y="1586023"/>
                  <a:pt x="783266" y="798328"/>
                  <a:pt x="978196" y="1063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623503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016068" y="5200249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76906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High Curvature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≪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29268" b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140330" y="6000079"/>
                <a:ext cx="201779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30" y="6000079"/>
                <a:ext cx="2017796" cy="495649"/>
              </a:xfrm>
              <a:prstGeom prst="rect">
                <a:avLst/>
              </a:prstGeom>
              <a:blipFill rotWithShape="0"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8819233" y="3919913"/>
            <a:ext cx="2500197" cy="1139232"/>
          </a:xfrm>
          <a:custGeom>
            <a:avLst/>
            <a:gdLst>
              <a:gd name="connsiteX0" fmla="*/ 0 w 2732567"/>
              <a:gd name="connsiteY0" fmla="*/ 1222744 h 1222744"/>
              <a:gd name="connsiteX1" fmla="*/ 1010093 w 2732567"/>
              <a:gd name="connsiteY1" fmla="*/ 999460 h 1222744"/>
              <a:gd name="connsiteX2" fmla="*/ 1679944 w 2732567"/>
              <a:gd name="connsiteY2" fmla="*/ 191386 h 1222744"/>
              <a:gd name="connsiteX3" fmla="*/ 2732567 w 2732567"/>
              <a:gd name="connsiteY3" fmla="*/ 0 h 12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567" h="1222744">
                <a:moveTo>
                  <a:pt x="0" y="1222744"/>
                </a:moveTo>
                <a:cubicBezTo>
                  <a:pt x="365051" y="1197048"/>
                  <a:pt x="730102" y="1171353"/>
                  <a:pt x="1010093" y="999460"/>
                </a:cubicBezTo>
                <a:cubicBezTo>
                  <a:pt x="1290084" y="827567"/>
                  <a:pt x="1392865" y="357963"/>
                  <a:pt x="1679944" y="191386"/>
                </a:cubicBezTo>
                <a:cubicBezTo>
                  <a:pt x="1967023" y="24809"/>
                  <a:pt x="2732567" y="0"/>
                  <a:pt x="2732567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188669" y="4107743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652633" y="4810065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9944126" y="4489529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242137" y="3318579"/>
                <a:ext cx="196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Low Curvature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137" y="3318579"/>
                <a:ext cx="196303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The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of a curve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 smtClean="0"/>
                  <a:t>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blipFill rotWithShape="0">
                <a:blip r:embed="rId1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026121" y="5522452"/>
            <a:ext cx="2299921" cy="413343"/>
            <a:chOff x="6026121" y="5522452"/>
            <a:chExt cx="2299921" cy="41334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026121" y="5614641"/>
              <a:ext cx="229992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𝒃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/>
            <p:cNvCxnSpPr/>
            <p:nvPr/>
          </p:nvCxnSpPr>
          <p:spPr>
            <a:xfrm flipH="1">
              <a:off x="6678313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081085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506827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654902" y="5471239"/>
            <a:ext cx="2905158" cy="464556"/>
            <a:chOff x="8654902" y="5471239"/>
            <a:chExt cx="2905158" cy="464556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54902" y="5563428"/>
              <a:ext cx="29051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576140" y="5669536"/>
                  <a:ext cx="284300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140" y="5669536"/>
                  <a:ext cx="284300" cy="26625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9867633" y="5669536"/>
                  <a:ext cx="281595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𝒃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7633" y="5669536"/>
                  <a:ext cx="281595" cy="26625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112176" y="5669536"/>
                  <a:ext cx="266717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176" y="5669536"/>
                  <a:ext cx="266717" cy="26625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>
            <a:xfrm flipH="1">
              <a:off x="972170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999094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024494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</a:t>
                </a:r>
                <a:endParaRPr lang="en-US" dirty="0"/>
              </a:p>
            </p:txBody>
          </p:sp>
        </mc:Choice>
        <mc:Fallback xmlns="">
          <p:sp>
            <p:nvSpPr>
              <p:cNvPr id="6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7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serves as a proxy for curvature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blipFill rotWithShape="0">
                <a:blip r:embed="rId18"/>
                <a:stretch>
                  <a:fillRect l="-647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42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6563764" y="3605571"/>
            <a:ext cx="1177697" cy="1653877"/>
          </a:xfrm>
          <a:custGeom>
            <a:avLst/>
            <a:gdLst>
              <a:gd name="connsiteX0" fmla="*/ 0 w 978196"/>
              <a:gd name="connsiteY0" fmla="*/ 0 h 1584253"/>
              <a:gd name="connsiteX1" fmla="*/ 425303 w 978196"/>
              <a:gd name="connsiteY1" fmla="*/ 1584251 h 1584253"/>
              <a:gd name="connsiteX2" fmla="*/ 978196 w 978196"/>
              <a:gd name="connsiteY2" fmla="*/ 10633 h 158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196" h="1584253">
                <a:moveTo>
                  <a:pt x="0" y="0"/>
                </a:moveTo>
                <a:cubicBezTo>
                  <a:pt x="131135" y="791239"/>
                  <a:pt x="262270" y="1582479"/>
                  <a:pt x="425303" y="1584251"/>
                </a:cubicBezTo>
                <a:cubicBezTo>
                  <a:pt x="588336" y="1586023"/>
                  <a:pt x="783266" y="798328"/>
                  <a:pt x="978196" y="1063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623503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016068" y="5200249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76906" y="4253062"/>
            <a:ext cx="136545" cy="118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High Curvature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28" y="3220134"/>
                <a:ext cx="200702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≪ 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317" y="6000079"/>
                <a:ext cx="2086725" cy="495649"/>
              </a:xfrm>
              <a:prstGeom prst="rect">
                <a:avLst/>
              </a:prstGeom>
              <a:blipFill rotWithShape="0">
                <a:blip r:embed="rId4"/>
                <a:stretch>
                  <a:fillRect t="-29268" b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140330" y="6000079"/>
                <a:ext cx="201779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charset="0"/>
                            </a:rPr>
                            <m:t>𝟐</m:t>
                          </m:r>
                        </m:den>
                      </m:f>
                      <m:r>
                        <a:rPr lang="en-US" sz="1400" b="1" i="1" smtClean="0">
                          <a:latin typeface="Cambria Math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𝒂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+</m:t>
                      </m:r>
                      <m:r>
                        <a:rPr lang="en-US" sz="1400" b="1" i="1" smtClean="0"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</m:d>
                      <m:r>
                        <a:rPr lang="en-US" sz="14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30" y="6000079"/>
                <a:ext cx="2017796" cy="495649"/>
              </a:xfrm>
              <a:prstGeom prst="rect">
                <a:avLst/>
              </a:prstGeom>
              <a:blipFill rotWithShape="0"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8819233" y="3919913"/>
            <a:ext cx="2500197" cy="1139232"/>
          </a:xfrm>
          <a:custGeom>
            <a:avLst/>
            <a:gdLst>
              <a:gd name="connsiteX0" fmla="*/ 0 w 2732567"/>
              <a:gd name="connsiteY0" fmla="*/ 1222744 h 1222744"/>
              <a:gd name="connsiteX1" fmla="*/ 1010093 w 2732567"/>
              <a:gd name="connsiteY1" fmla="*/ 999460 h 1222744"/>
              <a:gd name="connsiteX2" fmla="*/ 1679944 w 2732567"/>
              <a:gd name="connsiteY2" fmla="*/ 191386 h 1222744"/>
              <a:gd name="connsiteX3" fmla="*/ 2732567 w 2732567"/>
              <a:gd name="connsiteY3" fmla="*/ 0 h 12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567" h="1222744">
                <a:moveTo>
                  <a:pt x="0" y="1222744"/>
                </a:moveTo>
                <a:cubicBezTo>
                  <a:pt x="365051" y="1197048"/>
                  <a:pt x="730102" y="1171353"/>
                  <a:pt x="1010093" y="999460"/>
                </a:cubicBezTo>
                <a:cubicBezTo>
                  <a:pt x="1290084" y="827567"/>
                  <a:pt x="1392865" y="357963"/>
                  <a:pt x="1679944" y="191386"/>
                </a:cubicBezTo>
                <a:cubicBezTo>
                  <a:pt x="1967023" y="24809"/>
                  <a:pt x="2732567" y="0"/>
                  <a:pt x="2732567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188669" y="4107743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652633" y="4810065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9944126" y="4489529"/>
            <a:ext cx="125206" cy="130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242137" y="3318579"/>
                <a:ext cx="1963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Low Curvature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137" y="3318579"/>
                <a:ext cx="196303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Laplacian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serves as a proxy for curvature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2492772"/>
                <a:ext cx="8477001" cy="524182"/>
              </a:xfrm>
              <a:prstGeom prst="rect">
                <a:avLst/>
              </a:prstGeom>
              <a:blipFill rotWithShape="0">
                <a:blip r:embed="rId7"/>
                <a:stretch>
                  <a:fillRect l="-647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The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of a curve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 smtClean="0"/>
                  <a:t>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𝜅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08" y="1639722"/>
                <a:ext cx="6704592" cy="649601"/>
              </a:xfrm>
              <a:prstGeom prst="rect">
                <a:avLst/>
              </a:prstGeom>
              <a:blipFill rotWithShape="0">
                <a:blip r:embed="rId1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328360" y="3919913"/>
            <a:ext cx="3461589" cy="1959146"/>
            <a:chOff x="1328360" y="3919913"/>
            <a:chExt cx="3461589" cy="1959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328360" y="4432509"/>
                  <a:ext cx="3461589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b</m:t>
                          </m:r>
                        </m:sub>
                      </m:sSub>
                    </m:oMath>
                  </a14:m>
                  <a:r>
                    <a:rPr lang="en-US" sz="2200" dirty="0" smtClean="0"/>
                    <a:t> measures the extent</a:t>
                  </a:r>
                </a:p>
                <a:p>
                  <a:r>
                    <a:rPr lang="en-US" sz="2200" dirty="0" smtClean="0"/>
                    <a:t>to which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𝑓</m:t>
                      </m:r>
                      <m:r>
                        <a:rPr lang="en-US" sz="2200" i="1" smtClean="0">
                          <a:latin typeface="Cambria Math" charset="0"/>
                        </a:rPr>
                        <m:t>(</m:t>
                      </m:r>
                      <m:r>
                        <a:rPr lang="en-US" sz="2200" i="1" smtClean="0">
                          <a:latin typeface="Cambria Math" charset="0"/>
                        </a:rPr>
                        <m:t>𝑏</m:t>
                      </m:r>
                      <m:r>
                        <a:rPr lang="en-US" sz="220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200" dirty="0" smtClean="0"/>
                    <a:t> differs from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𝑎𝑣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 smtClean="0">
                          <a:latin typeface="Cambria Math" charset="0"/>
                        </a:rPr>
                        <m:t> </m:t>
                      </m:r>
                      <m:r>
                        <a:rPr lang="en-US" sz="2200" i="1" smtClean="0">
                          <a:latin typeface="Cambria Math" charset="0"/>
                        </a:rPr>
                        <m:t>𝑓</m:t>
                      </m:r>
                      <m:r>
                        <a:rPr lang="en-US" sz="2200" i="1" smtClean="0">
                          <a:latin typeface="Cambria Math" charset="0"/>
                        </a:rPr>
                        <m:t>(</m:t>
                      </m:r>
                      <m:r>
                        <a:rPr lang="en-US" sz="2200" i="1" smtClean="0">
                          <a:latin typeface="Cambria Math" charset="0"/>
                        </a:rPr>
                        <m:t>𝑥</m:t>
                      </m:r>
                      <m:r>
                        <a:rPr lang="en-US" sz="2200" i="1" smtClean="0">
                          <a:latin typeface="Cambria Math" charset="0"/>
                        </a:rPr>
                        <m:t>) </m:t>
                      </m:r>
                    </m:oMath>
                  </a14:m>
                  <a:r>
                    <a:rPr lang="en-US" sz="2200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200" dirty="0" smtClean="0"/>
                    <a:t> in a local</a:t>
                  </a:r>
                </a:p>
                <a:p>
                  <a:r>
                    <a:rPr lang="en-US" sz="2200" dirty="0" smtClean="0"/>
                    <a:t>spherical shell centered at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𝑏</m:t>
                      </m:r>
                    </m:oMath>
                  </a14:m>
                  <a:r>
                    <a:rPr lang="en-US" sz="2200" dirty="0" smtClean="0"/>
                    <a:t> </a:t>
                  </a:r>
                  <a:endParaRPr lang="en-US" sz="22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360" y="4432509"/>
                  <a:ext cx="3461589" cy="144655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817" t="-37975" b="-147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041451" y="3919913"/>
              <a:ext cx="12840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u="sng" dirty="0" smtClean="0"/>
                <a:t>Key Point</a:t>
              </a:r>
              <a:endParaRPr lang="en-US" sz="2200" b="1" u="sng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26121" y="5522452"/>
            <a:ext cx="2299921" cy="413343"/>
            <a:chOff x="6026121" y="5522452"/>
            <a:chExt cx="2299921" cy="413343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026121" y="5614641"/>
              <a:ext cx="229992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977" y="5681924"/>
                  <a:ext cx="285467" cy="25387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836" y="5681923"/>
                  <a:ext cx="267811" cy="25387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𝒃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542" y="5681923"/>
                  <a:ext cx="282751" cy="25387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/>
            <p:cNvCxnSpPr/>
            <p:nvPr/>
          </p:nvCxnSpPr>
          <p:spPr>
            <a:xfrm flipH="1">
              <a:off x="6678313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081085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7506827" y="5522452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654902" y="5471239"/>
            <a:ext cx="2905158" cy="464556"/>
            <a:chOff x="8654902" y="5471239"/>
            <a:chExt cx="2905158" cy="464556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8654902" y="5563428"/>
              <a:ext cx="290515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9576140" y="5669536"/>
                  <a:ext cx="284300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140" y="5669536"/>
                  <a:ext cx="284300" cy="26625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867633" y="5669536"/>
                  <a:ext cx="281595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𝒃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7633" y="5669536"/>
                  <a:ext cx="281595" cy="26625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0112176" y="5669536"/>
                  <a:ext cx="266717" cy="266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176" y="5669536"/>
                  <a:ext cx="266717" cy="26625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/>
            <p:cNvCxnSpPr/>
            <p:nvPr/>
          </p:nvCxnSpPr>
          <p:spPr>
            <a:xfrm flipH="1">
              <a:off x="972170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999094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0244947" y="5471239"/>
              <a:ext cx="0" cy="18437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</a:t>
                </a:r>
                <a:endParaRPr lang="en-US" dirty="0"/>
              </a:p>
            </p:txBody>
          </p:sp>
        </mc:Choice>
        <mc:Fallback xmlns="">
          <p:sp>
            <p:nvSpPr>
              <p:cNvPr id="6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8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4154" y="1848626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graph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38633" y="1766010"/>
            <a:ext cx="6119132" cy="523220"/>
            <a:chOff x="3138633" y="1766010"/>
            <a:chExt cx="6119132" cy="523220"/>
          </a:xfrm>
        </p:grpSpPr>
        <p:grpSp>
          <p:nvGrpSpPr>
            <p:cNvPr id="6" name="Group 5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latin typeface="Cambria Math" charset="0"/>
                      </a:rPr>
                      <m:t>: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</a:rPr>
                      <m:t>𝐺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→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36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i.e., 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err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de-DE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blipFill rotWithShape="0">
                <a:blip r:embed="rId9"/>
                <a:stretch>
                  <a:fillRect l="-1014" t="-80597" b="-10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(Discrete Version) </a:t>
                </a:r>
                <a:endParaRPr lang="en-US" dirty="0"/>
              </a:p>
            </p:txBody>
          </p:sp>
        </mc:Choice>
        <mc:Fallback xmlns="">
          <p:sp>
            <p:nvSpPr>
              <p:cNvPr id="23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0"/>
                <a:stretch>
                  <a:fillRect l="-2319" t="-13825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00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4154" y="1848626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graph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38633" y="1766010"/>
            <a:ext cx="6119132" cy="523220"/>
            <a:chOff x="3138633" y="1766010"/>
            <a:chExt cx="6119132" cy="523220"/>
          </a:xfrm>
        </p:grpSpPr>
        <p:grpSp>
          <p:nvGrpSpPr>
            <p:cNvPr id="6" name="Group 5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latin typeface="Cambria Math" charset="0"/>
                      </a:rPr>
                      <m:t>: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</a:rPr>
                      <m:t>𝐺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→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36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8200" y="2983230"/>
            <a:ext cx="921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can we define notions of the second derivative and the Laplacian operator on 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i.e., 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err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de-DE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blipFill rotWithShape="0">
                <a:blip r:embed="rId9"/>
                <a:stretch>
                  <a:fillRect l="-1014" t="-80597" b="-10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(Discrete Version) </a:t>
                </a:r>
                <a:endParaRPr lang="en-US" dirty="0"/>
              </a:p>
            </p:txBody>
          </p:sp>
        </mc:Choice>
        <mc:Fallback xmlns="">
          <p:sp>
            <p:nvSpPr>
              <p:cNvPr id="2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0"/>
                <a:stretch>
                  <a:fillRect l="-2319" t="-13825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6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4154" y="1848626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graph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38633" y="1766010"/>
            <a:ext cx="6119132" cy="523220"/>
            <a:chOff x="3138633" y="1766010"/>
            <a:chExt cx="6119132" cy="523220"/>
          </a:xfrm>
        </p:grpSpPr>
        <p:grpSp>
          <p:nvGrpSpPr>
            <p:cNvPr id="6" name="Group 5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latin typeface="Cambria Math" charset="0"/>
                      </a:rPr>
                      <m:t>: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</a:rPr>
                      <m:t>𝐺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→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36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8200" y="2983230"/>
            <a:ext cx="10923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can we define notions of the second derivative and the Laplacian operator on G?</a:t>
            </a:r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Think of G as a discrete version of the real line and compute a difference quotient of difference quotients.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i.e., 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err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de-DE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blipFill rotWithShape="0">
                <a:blip r:embed="rId9"/>
                <a:stretch>
                  <a:fillRect l="-1014" t="-80597" b="-10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(Discrete Version) </a:t>
                </a:r>
                <a:endParaRPr lang="en-US" dirty="0"/>
              </a:p>
            </p:txBody>
          </p:sp>
        </mc:Choice>
        <mc:Fallback xmlns="">
          <p:sp>
            <p:nvSpPr>
              <p:cNvPr id="2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0"/>
                <a:stretch>
                  <a:fillRect l="-2319" t="-13825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6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4154" y="1848626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graph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38633" y="1766010"/>
            <a:ext cx="6119132" cy="523220"/>
            <a:chOff x="3138633" y="1766010"/>
            <a:chExt cx="6119132" cy="523220"/>
          </a:xfrm>
        </p:grpSpPr>
        <p:grpSp>
          <p:nvGrpSpPr>
            <p:cNvPr id="6" name="Group 5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latin typeface="Cambria Math" charset="0"/>
                      </a:rPr>
                      <m:t>: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</a:rPr>
                      <m:t>𝐺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→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36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8200" y="2983230"/>
            <a:ext cx="10923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can we define notions of the second derivative and the Laplacian operator on G?</a:t>
            </a:r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Think of G as a discrete version of the real line and compute a difference quotient of difference quotients.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371600" y="4134363"/>
                <a:ext cx="8239500" cy="762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Batang" charset="-127"/>
                          <a:cs typeface="Batang" charset="-127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  <a:ea typeface="Batang" charset="-127"/>
                          <a:cs typeface="Batang" charset="-127"/>
                        </a:rPr>
                        <m:t> 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Batang" charset="-127"/>
                          <a:cs typeface="Batang" charset="-127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Batang" charset="-127"/>
                          <a:cs typeface="Batang" charset="-127"/>
                        </a:rPr>
                        <m:t>≈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Batang" charset="-127"/>
                  <a:ea typeface="Batang" charset="-127"/>
                  <a:cs typeface="Batang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134363"/>
                <a:ext cx="8239500" cy="7620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5379" y="5256841"/>
                <a:ext cx="946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is a discrete structure,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latin typeface="Cambria Math" charset="0"/>
                      </a:rPr>
                      <m:t>𝑥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no longer a limiting variable, and therefore has no meaning.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79" y="5256841"/>
                <a:ext cx="946611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515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i.e., 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err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de-DE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blipFill rotWithShape="0">
                <a:blip r:embed="rId11"/>
                <a:stretch>
                  <a:fillRect l="-1014" t="-80597" b="-10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(Discrete Version) </a:t>
                </a:r>
                <a:endParaRPr lang="en-US" dirty="0"/>
              </a:p>
            </p:txBody>
          </p:sp>
        </mc:Choice>
        <mc:Fallback xmlns="">
          <p:sp>
            <p:nvSpPr>
              <p:cNvPr id="29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2"/>
                <a:stretch>
                  <a:fillRect l="-2319" t="-13825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74154" y="1848626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the graph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138633" y="1766010"/>
            <a:ext cx="6119132" cy="523220"/>
            <a:chOff x="3138633" y="1766010"/>
            <a:chExt cx="6119132" cy="523220"/>
          </a:xfrm>
        </p:grpSpPr>
        <p:grpSp>
          <p:nvGrpSpPr>
            <p:cNvPr id="6" name="Group 5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en-US" i="1" smtClean="0">
                        <a:latin typeface="Cambria Math" charset="0"/>
                      </a:rPr>
                      <m:t>: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</a:rPr>
                      <m:t>𝐺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→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54" y="2403516"/>
                <a:ext cx="317272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536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8200" y="2983230"/>
            <a:ext cx="10923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can we define notions of the second derivative and the Laplacian operator on G?</a:t>
            </a:r>
          </a:p>
          <a:p>
            <a:endParaRPr lang="en-US" dirty="0" smtClean="0"/>
          </a:p>
          <a:p>
            <a:r>
              <a:rPr lang="en-US" b="1" dirty="0" smtClean="0"/>
              <a:t>Answer: </a:t>
            </a:r>
            <a:r>
              <a:rPr lang="en-US" dirty="0" smtClean="0"/>
              <a:t>Think of G as a discrete version of the real line and compute a difference quotient of difference quotients.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371600" y="4134363"/>
                <a:ext cx="8239500" cy="762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Batang" charset="-127"/>
                          <a:cs typeface="Batang" charset="-127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  <a:ea typeface="Batang" charset="-127"/>
                          <a:cs typeface="Batang" charset="-127"/>
                        </a:rPr>
                        <m:t> 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Batang" charset="-127"/>
                          <a:cs typeface="Batang" charset="-127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Batang" charset="-127"/>
                          <a:cs typeface="Batang" charset="-127"/>
                        </a:rPr>
                        <m:t>≈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Batang" charset="-127"/>
                              <a:cs typeface="Batang" charset="-127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Batang" charset="-127"/>
                                      <a:cs typeface="Batang" charset="-127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Batang" charset="-127"/>
                                  <a:cs typeface="Batang" charset="-127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Batang" charset="-127"/>
                  <a:ea typeface="Batang" charset="-127"/>
                  <a:cs typeface="Batang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134363"/>
                <a:ext cx="8239500" cy="7620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5379" y="5256841"/>
                <a:ext cx="946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is a discrete structure,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latin typeface="Cambria Math" charset="0"/>
                      </a:rPr>
                      <m:t>𝑥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no longer a limiting variable, and therefore has no meaning.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79" y="5256841"/>
                <a:ext cx="946611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515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8200" y="5784111"/>
                <a:ext cx="11399916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This yields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which measures the difference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𝑓</m:t>
                    </m:r>
                    <m:r>
                      <a:rPr lang="de-DE" i="1" smtClean="0">
                        <a:latin typeface="Cambria Math" charset="0"/>
                      </a:rPr>
                      <m:t>(</m:t>
                    </m:r>
                    <m:r>
                      <a:rPr lang="de-DE" i="1" smtClean="0">
                        <a:latin typeface="Cambria Math" charset="0"/>
                      </a:rPr>
                      <m:t>𝑐</m:t>
                    </m:r>
                    <m:r>
                      <a:rPr lang="de-DE" i="1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de-DE" dirty="0" smtClean="0"/>
                  <a:t>and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</a:rPr>
                      <m:t>𝑎𝑣𝑔</m:t>
                    </m:r>
                    <m:d>
                      <m:dPr>
                        <m:ctrlPr>
                          <a:rPr lang="de-DE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4111"/>
                <a:ext cx="11399916" cy="524182"/>
              </a:xfrm>
              <a:prstGeom prst="rect">
                <a:avLst/>
              </a:prstGeom>
              <a:blipFill rotWithShape="0">
                <a:blip r:embed="rId11"/>
                <a:stretch>
                  <a:fillRect l="-481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i.e., 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  <m:r>
                          <a:rPr lang="de-DE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i="1" err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de-DE" i="1" smtClean="0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92" y="2379099"/>
                <a:ext cx="4805033" cy="404983"/>
              </a:xfrm>
              <a:prstGeom prst="rect">
                <a:avLst/>
              </a:prstGeom>
              <a:blipFill rotWithShape="0">
                <a:blip r:embed="rId12"/>
                <a:stretch>
                  <a:fillRect l="-1014" t="-80597" b="-10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Curvature – Comparing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to its Average (Discrete Version) </a:t>
                </a:r>
                <a:endParaRPr lang="en-US" dirty="0"/>
              </a:p>
            </p:txBody>
          </p:sp>
        </mc:Choice>
        <mc:Fallback xmlns="">
          <p:sp>
            <p:nvSpPr>
              <p:cNvPr id="3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666" y="283767"/>
                <a:ext cx="10515600" cy="1325563"/>
              </a:xfrm>
              <a:blipFill rotWithShape="0">
                <a:blip r:embed="rId13"/>
                <a:stretch>
                  <a:fillRect l="-2319" t="-13825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6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</p:txBody>
      </p:sp>
    </p:spTree>
    <p:extLst>
      <p:ext uri="{BB962C8B-B14F-4D97-AF65-F5344CB8AC3E}">
        <p14:creationId xmlns:p14="http://schemas.microsoft.com/office/powerpoint/2010/main" val="5536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9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00B0F0"/>
                </a:solidFill>
              </a:rPr>
              <a:t>Wave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90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Δ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00B0F0"/>
                </a:solidFill>
              </a:rPr>
              <a:t>Wave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8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207" y="4679606"/>
            <a:ext cx="545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1:  What do the solutions to this PDE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Δ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00B0F0"/>
                </a:solidFill>
              </a:rPr>
              <a:t>Wave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32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207" y="4679606"/>
            <a:ext cx="545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1:  What do the solutions to this PDE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Δ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00B0F0"/>
                </a:solidFill>
              </a:rPr>
              <a:t>Wave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17207" y="5330557"/>
            <a:ext cx="84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2:  Is it possible to infer manifold structure from the structure of the operator?</a:t>
            </a:r>
          </a:p>
        </p:txBody>
      </p:sp>
    </p:spTree>
    <p:extLst>
      <p:ext uri="{BB962C8B-B14F-4D97-AF65-F5344CB8AC3E}">
        <p14:creationId xmlns:p14="http://schemas.microsoft.com/office/powerpoint/2010/main" val="13622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207" y="4679606"/>
            <a:ext cx="545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1:  What do the solutions to this PDE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Δ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31" y="3729599"/>
                <a:ext cx="1435458" cy="6683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00B0F0"/>
                </a:solidFill>
              </a:rPr>
              <a:t>Wave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17207" y="5330557"/>
            <a:ext cx="84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2:  Is it possible to infer manifold structure from the structure of the operator?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06" y="5981508"/>
            <a:ext cx="634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3:  Is it possible to answer Question 2 in the graph case?</a:t>
            </a:r>
          </a:p>
        </p:txBody>
      </p:sp>
    </p:spTree>
    <p:extLst>
      <p:ext uri="{BB962C8B-B14F-4D97-AF65-F5344CB8AC3E}">
        <p14:creationId xmlns:p14="http://schemas.microsoft.com/office/powerpoint/2010/main" val="678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74605" y="2240932"/>
            <a:ext cx="533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which are associated with high curvature should</a:t>
            </a:r>
          </a:p>
          <a:p>
            <a:r>
              <a:rPr lang="en-US" dirty="0" smtClean="0"/>
              <a:t>more quickly straighten.</a:t>
            </a:r>
          </a:p>
        </p:txBody>
      </p:sp>
    </p:spTree>
    <p:extLst>
      <p:ext uri="{BB962C8B-B14F-4D97-AF65-F5344CB8AC3E}">
        <p14:creationId xmlns:p14="http://schemas.microsoft.com/office/powerpoint/2010/main" val="14302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74605" y="2240932"/>
            <a:ext cx="533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which are associated with high curvature should</a:t>
            </a:r>
          </a:p>
          <a:p>
            <a:r>
              <a:rPr lang="en-US" dirty="0" smtClean="0"/>
              <a:t>more quickly straighten.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775164" y="1881726"/>
            <a:ext cx="3639652" cy="4766538"/>
            <a:chOff x="7775164" y="1881726"/>
            <a:chExt cx="3639652" cy="4766538"/>
          </a:xfrm>
        </p:grpSpPr>
        <p:grpSp>
          <p:nvGrpSpPr>
            <p:cNvPr id="4" name="Group 3"/>
            <p:cNvGrpSpPr/>
            <p:nvPr/>
          </p:nvGrpSpPr>
          <p:grpSpPr>
            <a:xfrm>
              <a:off x="7775164" y="5790811"/>
              <a:ext cx="3639652" cy="857453"/>
              <a:chOff x="3732027" y="4495980"/>
              <a:chExt cx="3639652" cy="85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high curvature, high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r="-33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low curvature, low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197" r="-52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/>
            <p:cNvGrpSpPr/>
            <p:nvPr/>
          </p:nvGrpSpPr>
          <p:grpSpPr>
            <a:xfrm>
              <a:off x="7954783" y="1881726"/>
              <a:ext cx="3280413" cy="3718047"/>
              <a:chOff x="4925191" y="1777086"/>
              <a:chExt cx="3280413" cy="371804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925191" y="1777086"/>
                <a:ext cx="3280413" cy="3718047"/>
                <a:chOff x="6364080" y="278236"/>
                <a:chExt cx="3965315" cy="457413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364080" y="780305"/>
                  <a:ext cx="3965315" cy="4072061"/>
                  <a:chOff x="6567280" y="1578583"/>
                  <a:chExt cx="3965315" cy="4072061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6567280" y="1578583"/>
                    <a:ext cx="3958159" cy="4072061"/>
                    <a:chOff x="2623930" y="1835758"/>
                    <a:chExt cx="3958159" cy="4072061"/>
                  </a:xfrm>
                </p:grpSpPr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2645399" y="3871293"/>
                      <a:ext cx="3931920" cy="0"/>
                    </a:xfrm>
                    <a:prstGeom prst="line">
                      <a:avLst/>
                    </a:prstGeom>
                    <a:ln w="31750">
                      <a:solidFill>
                        <a:srgbClr val="00B0F0">
                          <a:alpha val="5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2623930" y="387188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28" name="Freeform 27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18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27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 rot="10800000">
                      <a:off x="2628700" y="183575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32" name="Freeform 31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" name="Freeform 32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84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35" name="Freeform 34"/>
                  <p:cNvSpPr/>
                  <p:nvPr/>
                </p:nvSpPr>
                <p:spPr>
                  <a:xfrm rot="10800000">
                    <a:off x="6588748" y="3141133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67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6581591" y="3613524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8267094" y="689333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255168" y="2239307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83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Oval 40"/>
              <p:cNvSpPr/>
              <p:nvPr/>
            </p:nvSpPr>
            <p:spPr>
              <a:xfrm>
                <a:off x="7545255" y="2910325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45255" y="3568844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17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775164" y="1881726"/>
            <a:ext cx="3639652" cy="4766538"/>
            <a:chOff x="7775164" y="1881726"/>
            <a:chExt cx="3639652" cy="4766538"/>
          </a:xfrm>
        </p:grpSpPr>
        <p:grpSp>
          <p:nvGrpSpPr>
            <p:cNvPr id="4" name="Group 3"/>
            <p:cNvGrpSpPr/>
            <p:nvPr/>
          </p:nvGrpSpPr>
          <p:grpSpPr>
            <a:xfrm>
              <a:off x="7775164" y="5790811"/>
              <a:ext cx="3639652" cy="857453"/>
              <a:chOff x="3732027" y="4495980"/>
              <a:chExt cx="3639652" cy="85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high curvature, high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r="-33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low curvature, low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197" r="-52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/>
            <p:cNvGrpSpPr/>
            <p:nvPr/>
          </p:nvGrpSpPr>
          <p:grpSpPr>
            <a:xfrm>
              <a:off x="7954783" y="1881726"/>
              <a:ext cx="3280413" cy="3718047"/>
              <a:chOff x="4925191" y="1777086"/>
              <a:chExt cx="3280413" cy="371804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925191" y="1777086"/>
                <a:ext cx="3280413" cy="3718047"/>
                <a:chOff x="6364080" y="278236"/>
                <a:chExt cx="3965315" cy="457413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364080" y="780305"/>
                  <a:ext cx="3965315" cy="4072061"/>
                  <a:chOff x="6567280" y="1578583"/>
                  <a:chExt cx="3965315" cy="4072061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6567280" y="1578583"/>
                    <a:ext cx="3958159" cy="4072061"/>
                    <a:chOff x="2623930" y="1835758"/>
                    <a:chExt cx="3958159" cy="4072061"/>
                  </a:xfrm>
                </p:grpSpPr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2645399" y="3871293"/>
                      <a:ext cx="3931920" cy="0"/>
                    </a:xfrm>
                    <a:prstGeom prst="line">
                      <a:avLst/>
                    </a:prstGeom>
                    <a:ln w="31750">
                      <a:solidFill>
                        <a:srgbClr val="00B0F0">
                          <a:alpha val="5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2623930" y="387188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28" name="Freeform 27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18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27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 rot="10800000">
                      <a:off x="2628700" y="183575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32" name="Freeform 31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" name="Freeform 32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84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35" name="Freeform 34"/>
                  <p:cNvSpPr/>
                  <p:nvPr/>
                </p:nvSpPr>
                <p:spPr>
                  <a:xfrm rot="10800000">
                    <a:off x="6588748" y="3141133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67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6581591" y="3613524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8267094" y="689333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255168" y="2239307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83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Oval 40"/>
              <p:cNvSpPr/>
              <p:nvPr/>
            </p:nvSpPr>
            <p:spPr>
              <a:xfrm>
                <a:off x="7545255" y="2910325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45255" y="3568844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1386295" y="3292717"/>
            <a:ext cx="5617059" cy="1632178"/>
            <a:chOff x="459775" y="4587360"/>
            <a:chExt cx="5617059" cy="163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Curvature at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acceleration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63" t="-2058" b="-53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871" t="-1866"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774605" y="2240932"/>
            <a:ext cx="533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which are associated with high curvature should</a:t>
            </a:r>
          </a:p>
          <a:p>
            <a:r>
              <a:rPr lang="en-US" dirty="0" smtClean="0"/>
              <a:t>more quickly straighten.</a:t>
            </a:r>
          </a:p>
        </p:txBody>
      </p:sp>
    </p:spTree>
    <p:extLst>
      <p:ext uri="{BB962C8B-B14F-4D97-AF65-F5344CB8AC3E}">
        <p14:creationId xmlns:p14="http://schemas.microsoft.com/office/powerpoint/2010/main" val="4974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</p:txBody>
      </p:sp>
    </p:spTree>
    <p:extLst>
      <p:ext uri="{BB962C8B-B14F-4D97-AF65-F5344CB8AC3E}">
        <p14:creationId xmlns:p14="http://schemas.microsoft.com/office/powerpoint/2010/main" val="407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775164" y="1881726"/>
            <a:ext cx="3639652" cy="4766538"/>
            <a:chOff x="7775164" y="1881726"/>
            <a:chExt cx="3639652" cy="4766538"/>
          </a:xfrm>
        </p:grpSpPr>
        <p:grpSp>
          <p:nvGrpSpPr>
            <p:cNvPr id="4" name="Group 3"/>
            <p:cNvGrpSpPr/>
            <p:nvPr/>
          </p:nvGrpSpPr>
          <p:grpSpPr>
            <a:xfrm>
              <a:off x="7775164" y="5790811"/>
              <a:ext cx="3639652" cy="857453"/>
              <a:chOff x="3732027" y="4495980"/>
              <a:chExt cx="3639652" cy="85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high curvature, high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r="-33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low curvature, low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197" r="-52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/>
            <p:cNvGrpSpPr/>
            <p:nvPr/>
          </p:nvGrpSpPr>
          <p:grpSpPr>
            <a:xfrm>
              <a:off x="7954783" y="1881726"/>
              <a:ext cx="3280413" cy="3718047"/>
              <a:chOff x="4925191" y="1777086"/>
              <a:chExt cx="3280413" cy="371804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925191" y="1777086"/>
                <a:ext cx="3280413" cy="3718047"/>
                <a:chOff x="6364080" y="278236"/>
                <a:chExt cx="3965315" cy="457413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364080" y="780305"/>
                  <a:ext cx="3965315" cy="4072061"/>
                  <a:chOff x="6567280" y="1578583"/>
                  <a:chExt cx="3965315" cy="4072061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6567280" y="1578583"/>
                    <a:ext cx="3958159" cy="4072061"/>
                    <a:chOff x="2623930" y="1835758"/>
                    <a:chExt cx="3958159" cy="4072061"/>
                  </a:xfrm>
                </p:grpSpPr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2645399" y="3871293"/>
                      <a:ext cx="3931920" cy="0"/>
                    </a:xfrm>
                    <a:prstGeom prst="line">
                      <a:avLst/>
                    </a:prstGeom>
                    <a:ln w="31750">
                      <a:solidFill>
                        <a:srgbClr val="00B0F0">
                          <a:alpha val="5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2623930" y="387188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28" name="Freeform 27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18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27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 rot="10800000">
                      <a:off x="2628700" y="183575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32" name="Freeform 31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" name="Freeform 32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84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35" name="Freeform 34"/>
                  <p:cNvSpPr/>
                  <p:nvPr/>
                </p:nvSpPr>
                <p:spPr>
                  <a:xfrm rot="10800000">
                    <a:off x="6588748" y="3141133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67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6581591" y="3613524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8267094" y="689333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255168" y="2239307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83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Oval 40"/>
              <p:cNvSpPr/>
              <p:nvPr/>
            </p:nvSpPr>
            <p:spPr>
              <a:xfrm>
                <a:off x="7545255" y="2910325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45255" y="3568844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1386295" y="3292717"/>
            <a:ext cx="5617059" cy="1632178"/>
            <a:chOff x="459775" y="4587360"/>
            <a:chExt cx="5617059" cy="163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Curvature at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acceleration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63" t="-2058" b="-53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871" t="-1866"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38200" y="5052147"/>
            <a:ext cx="5755461" cy="923330"/>
            <a:chOff x="727968" y="5103670"/>
            <a:chExt cx="575546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27968" y="5103670"/>
                  <a:ext cx="347704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Extent to which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US" dirty="0" smtClean="0"/>
                    <a:t> differs from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𝑎𝑣</m:t>
                      </m:r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a14:m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 smtClean="0"/>
                    <a:t> in a spherical shell</a:t>
                  </a:r>
                </a:p>
                <a:p>
                  <a:r>
                    <a:rPr lang="en-US" dirty="0" smtClean="0"/>
                    <a:t>centered at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68" y="5103670"/>
                  <a:ext cx="3477042" cy="92333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79" t="-9272" r="-877" b="-185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264887" y="5380669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887" y="5380669"/>
                  <a:ext cx="29815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204" r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700249" y="5380669"/>
                  <a:ext cx="17831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Acceleration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249" y="5380669"/>
                  <a:ext cx="178318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73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774605" y="2240932"/>
            <a:ext cx="533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which are associated with high curvature should</a:t>
            </a:r>
          </a:p>
          <a:p>
            <a:r>
              <a:rPr lang="en-US" dirty="0" smtClean="0"/>
              <a:t>more quickly straighten.</a:t>
            </a:r>
          </a:p>
        </p:txBody>
      </p:sp>
    </p:spTree>
    <p:extLst>
      <p:ext uri="{BB962C8B-B14F-4D97-AF65-F5344CB8AC3E}">
        <p14:creationId xmlns:p14="http://schemas.microsoft.com/office/powerpoint/2010/main" val="3255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Laplacian and the </a:t>
            </a:r>
            <a:r>
              <a:rPr lang="en-US" dirty="0" smtClean="0"/>
              <a:t>Wave Equation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Intuitively, what constraints should a wave-like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𝑢</m:t>
                    </m:r>
                    <m:r>
                      <a:rPr lang="en-US" i="1" smtClean="0">
                        <a:latin typeface="Cambria Math" charset="0"/>
                      </a:rPr>
                      <m:t>(</m:t>
                    </m:r>
                    <m:r>
                      <a:rPr lang="en-US" i="1" err="1" smtClean="0">
                        <a:latin typeface="Cambria Math" charset="0"/>
                      </a:rPr>
                      <m:t>𝑥</m:t>
                    </m:r>
                    <m:r>
                      <a:rPr lang="en-US" i="1" err="1" smtClean="0">
                        <a:latin typeface="Cambria Math" charset="0"/>
                      </a:rPr>
                      <m:t>,</m:t>
                    </m:r>
                    <m:r>
                      <a:rPr lang="en-US" i="1" err="1" smtClean="0">
                        <a:latin typeface="Cambria Math" charset="0"/>
                      </a:rPr>
                      <m:t>𝑡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satisfy?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69" y="1716476"/>
                <a:ext cx="683026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714" t="-5660" r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775164" y="1881726"/>
            <a:ext cx="3639652" cy="4766538"/>
            <a:chOff x="7775164" y="1881726"/>
            <a:chExt cx="3639652" cy="4766538"/>
          </a:xfrm>
        </p:grpSpPr>
        <p:grpSp>
          <p:nvGrpSpPr>
            <p:cNvPr id="4" name="Group 3"/>
            <p:cNvGrpSpPr/>
            <p:nvPr/>
          </p:nvGrpSpPr>
          <p:grpSpPr>
            <a:xfrm>
              <a:off x="7775164" y="5790811"/>
              <a:ext cx="3639652" cy="857453"/>
              <a:chOff x="3732027" y="4495980"/>
              <a:chExt cx="3639652" cy="85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high curvature, high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8" y="4495980"/>
                    <a:ext cx="3639651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836" r="-33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: low curvature, low acceleration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27" y="4984101"/>
                    <a:ext cx="350679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8197" r="-52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/>
            <p:cNvGrpSpPr/>
            <p:nvPr/>
          </p:nvGrpSpPr>
          <p:grpSpPr>
            <a:xfrm>
              <a:off x="7954783" y="1881726"/>
              <a:ext cx="3280413" cy="3718047"/>
              <a:chOff x="4925191" y="1777086"/>
              <a:chExt cx="3280413" cy="371804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925191" y="1777086"/>
                <a:ext cx="3280413" cy="3718047"/>
                <a:chOff x="6364080" y="278236"/>
                <a:chExt cx="3965315" cy="4574130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364080" y="780305"/>
                  <a:ext cx="3965315" cy="4072061"/>
                  <a:chOff x="6567280" y="1578583"/>
                  <a:chExt cx="3965315" cy="4072061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6567280" y="1578583"/>
                    <a:ext cx="3958159" cy="4072061"/>
                    <a:chOff x="2623930" y="1835758"/>
                    <a:chExt cx="3958159" cy="4072061"/>
                  </a:xfrm>
                </p:grpSpPr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2645399" y="3871293"/>
                      <a:ext cx="3931920" cy="0"/>
                    </a:xfrm>
                    <a:prstGeom prst="line">
                      <a:avLst/>
                    </a:prstGeom>
                    <a:ln w="31750">
                      <a:solidFill>
                        <a:srgbClr val="00B0F0">
                          <a:alpha val="5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2623930" y="387188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28" name="Freeform 27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18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27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 rot="10800000">
                      <a:off x="2628700" y="1835758"/>
                      <a:ext cx="3953389" cy="2035931"/>
                      <a:chOff x="2623930" y="3871888"/>
                      <a:chExt cx="3953389" cy="2035931"/>
                    </a:xfrm>
                  </p:grpSpPr>
                  <p:sp>
                    <p:nvSpPr>
                      <p:cNvPr id="32" name="Freeform 31"/>
                      <p:cNvSpPr/>
                      <p:nvPr/>
                    </p:nvSpPr>
                    <p:spPr>
                      <a:xfrm>
                        <a:off x="2623930" y="3872285"/>
                        <a:ext cx="3943847" cy="2035534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" name="Freeform 32"/>
                      <p:cNvSpPr/>
                      <p:nvPr/>
                    </p:nvSpPr>
                    <p:spPr>
                      <a:xfrm>
                        <a:off x="2633472" y="3871888"/>
                        <a:ext cx="3943847" cy="1042018"/>
                      </a:xfrm>
                      <a:custGeom>
                        <a:avLst/>
                        <a:gdLst>
                          <a:gd name="connsiteX0" fmla="*/ 0 w 3943847"/>
                          <a:gd name="connsiteY0" fmla="*/ 0 h 2035534"/>
                          <a:gd name="connsiteX1" fmla="*/ 1979875 w 3943847"/>
                          <a:gd name="connsiteY1" fmla="*/ 2035534 h 2035534"/>
                          <a:gd name="connsiteX2" fmla="*/ 3943847 w 3943847"/>
                          <a:gd name="connsiteY2" fmla="*/ 7952 h 20355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943847" h="2035534">
                            <a:moveTo>
                              <a:pt x="0" y="0"/>
                            </a:moveTo>
                            <a:cubicBezTo>
                              <a:pt x="661283" y="1017104"/>
                              <a:pt x="1322567" y="2034209"/>
                              <a:pt x="1979875" y="2035534"/>
                            </a:cubicBezTo>
                            <a:cubicBezTo>
                              <a:pt x="2637183" y="2036859"/>
                              <a:pt x="3943847" y="7952"/>
                              <a:pt x="3943847" y="7952"/>
                            </a:cubicBezTo>
                          </a:path>
                        </a:pathLst>
                      </a:custGeom>
                      <a:noFill/>
                      <a:ln w="31750">
                        <a:solidFill>
                          <a:srgbClr val="00B0F0">
                            <a:alpha val="84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35" name="Freeform 34"/>
                  <p:cNvSpPr/>
                  <p:nvPr/>
                </p:nvSpPr>
                <p:spPr>
                  <a:xfrm rot="10800000">
                    <a:off x="6588748" y="3141133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67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>
                  <a:xfrm>
                    <a:off x="6581591" y="3613524"/>
                    <a:ext cx="3943847" cy="472390"/>
                  </a:xfrm>
                  <a:custGeom>
                    <a:avLst/>
                    <a:gdLst>
                      <a:gd name="connsiteX0" fmla="*/ 0 w 3943847"/>
                      <a:gd name="connsiteY0" fmla="*/ 0 h 2035534"/>
                      <a:gd name="connsiteX1" fmla="*/ 1979875 w 3943847"/>
                      <a:gd name="connsiteY1" fmla="*/ 2035534 h 2035534"/>
                      <a:gd name="connsiteX2" fmla="*/ 3943847 w 3943847"/>
                      <a:gd name="connsiteY2" fmla="*/ 7952 h 2035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43847" h="2035534">
                        <a:moveTo>
                          <a:pt x="0" y="0"/>
                        </a:moveTo>
                        <a:cubicBezTo>
                          <a:pt x="661283" y="1017104"/>
                          <a:pt x="1322567" y="2034209"/>
                          <a:pt x="1979875" y="2035534"/>
                        </a:cubicBezTo>
                        <a:cubicBezTo>
                          <a:pt x="2637183" y="2036859"/>
                          <a:pt x="3943847" y="7952"/>
                          <a:pt x="3943847" y="7952"/>
                        </a:cubicBezTo>
                      </a:path>
                    </a:pathLst>
                  </a:custGeom>
                  <a:noFill/>
                  <a:ln w="31750">
                    <a:solidFill>
                      <a:srgbClr val="00B0F0">
                        <a:alpha val="4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2" name="Oval 41"/>
                <p:cNvSpPr/>
                <p:nvPr/>
              </p:nvSpPr>
              <p:spPr>
                <a:xfrm>
                  <a:off x="8267094" y="689333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255168" y="2239307"/>
                  <a:ext cx="180754" cy="18075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205" y="278236"/>
                      <a:ext cx="446532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7215" y="1829443"/>
                      <a:ext cx="453522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83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Oval 40"/>
              <p:cNvSpPr/>
              <p:nvPr/>
            </p:nvSpPr>
            <p:spPr>
              <a:xfrm>
                <a:off x="7545255" y="2910325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545255" y="3568844"/>
                <a:ext cx="149534" cy="14692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8593" y="2685202"/>
                    <a:ext cx="448200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495" y="3239602"/>
                    <a:ext cx="44191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1386295" y="3292717"/>
            <a:ext cx="5617059" cy="1632178"/>
            <a:chOff x="459775" y="4587360"/>
            <a:chExt cx="5617059" cy="1632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Curvature at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acceleration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75" y="4637680"/>
                  <a:ext cx="2932211" cy="147732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63" t="-2058" b="-53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</m:oMath>
                  </a14:m>
                  <a:r>
                    <a:rPr lang="en-US" dirty="0" smtClean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Distance traveled by point x over fixed time period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23" y="4587360"/>
                  <a:ext cx="2932211" cy="163217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871" t="-1866"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38200" y="5052147"/>
            <a:ext cx="5755461" cy="923330"/>
            <a:chOff x="727968" y="5103670"/>
            <a:chExt cx="575546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27968" y="5103670"/>
                  <a:ext cx="347704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Extent to which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US" dirty="0" smtClean="0"/>
                    <a:t> differs from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𝑎𝑣</m:t>
                      </m:r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</a:rPr>
                        <m:t>𝑢</m:t>
                      </m:r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a14:m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dirty="0" smtClean="0"/>
                    <a:t> in a spherical shell</a:t>
                  </a:r>
                </a:p>
                <a:p>
                  <a:r>
                    <a:rPr lang="en-US" dirty="0" smtClean="0"/>
                    <a:t>centered at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𝑏</m:t>
                      </m:r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68" y="5103670"/>
                  <a:ext cx="3477042" cy="92333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79" t="-9272" r="-877" b="-185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264887" y="5380669"/>
                  <a:ext cx="2981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887" y="5380669"/>
                  <a:ext cx="29815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204" r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700249" y="5380669"/>
                  <a:ext cx="17831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Acceleration of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𝑥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249" y="5380669"/>
                  <a:ext cx="178318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73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56191" y="5825447"/>
                <a:ext cx="120045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91" y="5825447"/>
                <a:ext cx="1200457" cy="64812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74605" y="2240932"/>
            <a:ext cx="533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which are associated with high curvature should</a:t>
            </a:r>
          </a:p>
          <a:p>
            <a:r>
              <a:rPr lang="en-US" dirty="0" smtClean="0"/>
              <a:t>more quickly straighten.</a:t>
            </a:r>
          </a:p>
        </p:txBody>
      </p:sp>
    </p:spTree>
    <p:extLst>
      <p:ext uri="{BB962C8B-B14F-4D97-AF65-F5344CB8AC3E}">
        <p14:creationId xmlns:p14="http://schemas.microsoft.com/office/powerpoint/2010/main" val="153668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Laplacian: Discrete Version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1833195"/>
            <a:ext cx="6119132" cy="523220"/>
            <a:chOff x="3138633" y="1766010"/>
            <a:chExt cx="6119132" cy="523220"/>
          </a:xfrm>
        </p:grpSpPr>
        <p:grpSp>
          <p:nvGrpSpPr>
            <p:cNvPr id="18" name="Group 17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19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Laplacian: Discrete Version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1833195"/>
            <a:ext cx="6119132" cy="523220"/>
            <a:chOff x="3138633" y="1766010"/>
            <a:chExt cx="6119132" cy="523220"/>
          </a:xfrm>
        </p:grpSpPr>
        <p:grpSp>
          <p:nvGrpSpPr>
            <p:cNvPr id="18" name="Group 17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is linear,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can be described by a matrix: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blipFill rotWithShape="0">
                <a:blip r:embed="rId8"/>
                <a:stretch>
                  <a:fillRect l="-50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1433624" y="3549743"/>
            <a:ext cx="3079209" cy="1315040"/>
            <a:chOff x="542002" y="5091192"/>
            <a:chExt cx="3079209" cy="1315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−1</m:t>
                                      </m:r>
                                    </m:e>
                                  </m:eqAr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12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Laplacian: Discrete Version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1833195"/>
            <a:ext cx="6119132" cy="523220"/>
            <a:chOff x="3138633" y="1766010"/>
            <a:chExt cx="6119132" cy="523220"/>
          </a:xfrm>
        </p:grpSpPr>
        <p:grpSp>
          <p:nvGrpSpPr>
            <p:cNvPr id="18" name="Group 17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is linear,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can be described by a matrix: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blipFill rotWithShape="0">
                <a:blip r:embed="rId8"/>
                <a:stretch>
                  <a:fillRect l="-50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1433624" y="3549743"/>
            <a:ext cx="3079209" cy="1315040"/>
            <a:chOff x="542002" y="5091192"/>
            <a:chExt cx="3079209" cy="1315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−1</m:t>
                                      </m:r>
                                    </m:e>
                                  </m:eqAr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5461549" y="3642003"/>
            <a:ext cx="4799010" cy="1241193"/>
            <a:chOff x="6027272" y="4202599"/>
            <a:chExt cx="4799010" cy="1241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027272" y="4202599"/>
                  <a:ext cx="1355371" cy="542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Δf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c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Lf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272" y="4202599"/>
                  <a:ext cx="1355371" cy="54239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9279" t="-160674" r="-40090" b="-2280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266892" y="4669992"/>
                  <a:ext cx="4559390" cy="681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= &lt;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>
                                <a:latin typeface="Cambria Math" charset="0"/>
                              </a:rPr>
                              <m:t>2∗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en-US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&gt;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892" y="4669992"/>
                  <a:ext cx="4559390" cy="6819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9107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98390" y="5074460"/>
                  <a:ext cx="2686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390" y="5074460"/>
                  <a:ext cx="268682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6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Laplacian: Discrete Version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1833195"/>
            <a:ext cx="6119132" cy="523220"/>
            <a:chOff x="3138633" y="1766010"/>
            <a:chExt cx="6119132" cy="523220"/>
          </a:xfrm>
        </p:grpSpPr>
        <p:grpSp>
          <p:nvGrpSpPr>
            <p:cNvPr id="18" name="Group 17"/>
            <p:cNvGrpSpPr/>
            <p:nvPr/>
          </p:nvGrpSpPr>
          <p:grpSpPr>
            <a:xfrm>
              <a:off x="4171416" y="1799400"/>
              <a:ext cx="5086349" cy="442915"/>
              <a:chOff x="3879057" y="3136104"/>
              <a:chExt cx="5086349" cy="44291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100513" y="3357563"/>
                <a:ext cx="46434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3879057" y="3136106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095280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309669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16998" y="3136104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522494" y="3136105"/>
                <a:ext cx="442912" cy="44291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𝒂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397" y="3172894"/>
                    <a:ext cx="380232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𝒃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223" y="3172894"/>
                    <a:ext cx="37702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𝒆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1848" y="3136104"/>
                    <a:ext cx="36420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𝒄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3833" y="3146209"/>
                    <a:ext cx="35458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</a:rPr>
                            <m:t>𝒅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5133" y="3169379"/>
                    <a:ext cx="3866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2800" i="1" smtClean="0">
                            <a:latin typeface="Cambria Math" charset="0"/>
                          </a:rPr>
                          <m:t> = 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633" y="1766010"/>
                  <a:ext cx="1032783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is linear,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Δ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can be described by a matrix: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6" y="2713415"/>
                <a:ext cx="9713685" cy="524182"/>
              </a:xfrm>
              <a:prstGeom prst="rect">
                <a:avLst/>
              </a:prstGeom>
              <a:blipFill rotWithShape="0">
                <a:blip r:embed="rId8"/>
                <a:stretch>
                  <a:fillRect l="-50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1433624" y="3549743"/>
            <a:ext cx="3079209" cy="1315040"/>
            <a:chOff x="542002" y="5091192"/>
            <a:chExt cx="3079209" cy="1315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s-I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b="0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2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−1</m:t>
                                      </m:r>
                                    </m:e>
                                  </m:eqAr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 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cs-CZ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  1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37" y="5091192"/>
                  <a:ext cx="2474074" cy="13150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02" y="5564046"/>
                  <a:ext cx="65428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5461549" y="3642003"/>
            <a:ext cx="4799010" cy="1241193"/>
            <a:chOff x="6027272" y="4202599"/>
            <a:chExt cx="4799010" cy="1241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027272" y="4202599"/>
                  <a:ext cx="1355371" cy="5423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Δf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c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Lf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272" y="4202599"/>
                  <a:ext cx="1355371" cy="54239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9279" t="-160674" r="-40090" b="-2280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266892" y="4669992"/>
                  <a:ext cx="4559390" cy="681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= &lt;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>
                                <a:latin typeface="Cambria Math" charset="0"/>
                              </a:rPr>
                              <m:t>2∗</m:t>
                            </m:r>
                          </m:sub>
                        </m:sSub>
                        <m:r>
                          <a:rPr lang="en-US">
                            <a:latin typeface="Cambria Math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</m:d>
                            <m:r>
                              <a:rPr lang="en-US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&gt;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892" y="4669992"/>
                  <a:ext cx="4559390" cy="6819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49107"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498390" y="5074460"/>
                  <a:ext cx="26868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390" y="5074460"/>
                  <a:ext cx="268682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838200" y="5551916"/>
            <a:ext cx="6823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the structure of G varies from node to node?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95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on Curved Manifolds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571209"/>
                <a:ext cx="79451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Consider a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𝑓</m:t>
                    </m:r>
                    <m:r>
                      <a:rPr lang="en-US" sz="2400" i="1" smtClean="0">
                        <a:latin typeface="Cambria Math" charset="0"/>
                      </a:rPr>
                      <m:t>:</m:t>
                    </m:r>
                    <m:r>
                      <a:rPr lang="en-US" sz="2400" i="1" smtClean="0">
                        <a:latin typeface="Cambria Math" charset="0"/>
                      </a:rPr>
                      <m:t>𝑀</m:t>
                    </m:r>
                    <m:r>
                      <a:rPr lang="en-US" sz="240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 smtClean="0"/>
                  <a:t>, on a manifold M, the structure </a:t>
                </a:r>
              </a:p>
              <a:p>
                <a:r>
                  <a:rPr lang="en-US" sz="2400" dirty="0" smtClean="0"/>
                  <a:t>of which varies from point to point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1209"/>
                <a:ext cx="7945124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228" t="-5882" r="-153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39" y="2543379"/>
            <a:ext cx="2997200" cy="227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0" y="5207039"/>
                <a:ext cx="109438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How should we define a notion of the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0" smtClean="0">
                            <a:latin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400" dirty="0" smtClean="0"/>
                  <a:t> when M has interesting structure?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07039"/>
                <a:ext cx="1094389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9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5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6" y="2282365"/>
            <a:ext cx="2997200" cy="2273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77521" y="2613875"/>
            <a:ext cx="3330335" cy="1304705"/>
            <a:chOff x="2177521" y="2613875"/>
            <a:chExt cx="3330335" cy="130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))↦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4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→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0625" b="-1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23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6" y="2282365"/>
            <a:ext cx="2997200" cy="2273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26565" y="3914412"/>
            <a:ext cx="4507548" cy="1056188"/>
            <a:chOff x="926565" y="3914412"/>
            <a:chExt cx="4507548" cy="1056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≔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926565" y="391441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Laplacian: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77521" y="2613875"/>
            <a:ext cx="3330335" cy="1304705"/>
            <a:chOff x="2177521" y="2613875"/>
            <a:chExt cx="3330335" cy="130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))↦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→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0625" b="-1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28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</p:txBody>
      </p:sp>
    </p:spTree>
    <p:extLst>
      <p:ext uri="{BB962C8B-B14F-4D97-AF65-F5344CB8AC3E}">
        <p14:creationId xmlns:p14="http://schemas.microsoft.com/office/powerpoint/2010/main" val="15231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 non constant structure of the underlying manifold,</a:t>
                </a:r>
              </a:p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</a:t>
                </a:r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domain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𝒇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: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𝑴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, is reflected in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𝚫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𝐌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.</a:t>
                </a:r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98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6" y="2282365"/>
            <a:ext cx="2997200" cy="2273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26565" y="3914412"/>
            <a:ext cx="4507548" cy="1056188"/>
            <a:chOff x="926565" y="3914412"/>
            <a:chExt cx="4507548" cy="1056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≔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926565" y="391441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Laplacian: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77521" y="2613875"/>
            <a:ext cx="3330335" cy="1304705"/>
            <a:chOff x="2177521" y="2613875"/>
            <a:chExt cx="3330335" cy="130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))↦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→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625" b="-1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9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 non constant structure of the underlying manifold,</a:t>
                </a:r>
              </a:p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</a:t>
                </a:r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domain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𝒇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: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𝑴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, is reflected in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𝚫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𝐌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.</a:t>
                </a:r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98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6" y="2282365"/>
            <a:ext cx="2997200" cy="2273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26565" y="3914412"/>
            <a:ext cx="4507548" cy="1056188"/>
            <a:chOff x="926565" y="3914412"/>
            <a:chExt cx="4507548" cy="1056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≔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926565" y="391441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Laplacian: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77521" y="2613875"/>
            <a:ext cx="3330335" cy="1304705"/>
            <a:chOff x="2177521" y="2613875"/>
            <a:chExt cx="3330335" cy="130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))↦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→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625" b="-1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7081284" y="4522895"/>
            <a:ext cx="4383892" cy="2108754"/>
            <a:chOff x="7081284" y="4522895"/>
            <a:chExt cx="4383892" cy="210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789105" y="4941955"/>
                  <a:ext cx="1931939" cy="824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  <m:d>
                          <m:dPr>
                            <m:ctrlPr>
                              <a:rPr lang="uk-UA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105" y="4941955"/>
                  <a:ext cx="1931939" cy="82490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631379" y="5150955"/>
                  <a:ext cx="1260923" cy="406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379" y="5150955"/>
                  <a:ext cx="1260923" cy="40690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7974710" y="4522895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Euclidian Space Case: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081284" y="5970314"/>
                  <a:ext cx="4383892" cy="6613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This yields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Δ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𝑓</m:t>
                      </m:r>
                    </m:oMath>
                  </a14:m>
                  <a:r>
                    <a:rPr lang="en-US" dirty="0" smtClean="0"/>
                    <a:t> the standard Laplacian </a:t>
                  </a:r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284" y="5970314"/>
                  <a:ext cx="4383892" cy="66133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52" t="-1835" r="-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66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Curved 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 non constant structure of the underlying manifold,</a:t>
                </a:r>
              </a:p>
              <a:p>
                <a:r>
                  <a:rPr lang="en-US" b="1" dirty="0" smtClean="0">
                    <a:solidFill>
                      <a:srgbClr val="00B0F0"/>
                    </a:solidFill>
                  </a:rPr>
                  <a:t>the</a:t>
                </a:r>
                <a:r>
                  <a:rPr lang="en-US" b="1" dirty="0">
                    <a:solidFill>
                      <a:srgbClr val="00B0F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00B0F0"/>
                    </a:solidFill>
                  </a:rPr>
                  <a:t>domain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𝒇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: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𝑴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, is reflected in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𝚫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𝐌</m:t>
                        </m:r>
                      </m:sub>
                    </m:sSub>
                  </m:oMath>
                </a14:m>
                <a:r>
                  <a:rPr lang="en-US" b="1" dirty="0" smtClean="0">
                    <a:solidFill>
                      <a:srgbClr val="00B0F0"/>
                    </a:solidFill>
                  </a:rPr>
                  <a:t>.</a:t>
                </a:r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91834"/>
                <a:ext cx="5596147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98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5723514"/>
                <a:ext cx="55942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The same is true in the graph case – the structure of the </a:t>
                </a:r>
              </a:p>
              <a:p>
                <a:r>
                  <a:rPr lang="en-US" b="1" dirty="0" smtClean="0">
                    <a:solidFill>
                      <a:srgbClr val="0070C0"/>
                    </a:solidFill>
                  </a:rPr>
                  <a:t>underlying graph, the domain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𝒇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: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</a:rPr>
                  <a:t>, is reflected in</a:t>
                </a:r>
              </a:p>
              <a:p>
                <a:r>
                  <a:rPr lang="en-US" b="1" dirty="0" smtClean="0">
                    <a:solidFill>
                      <a:srgbClr val="0070C0"/>
                    </a:solidFill>
                  </a:rPr>
                  <a:t>the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𝑳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3514"/>
                <a:ext cx="559422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98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500187">
            <a:off x="10106492" y="3545087"/>
            <a:ext cx="219075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6" y="2282365"/>
            <a:ext cx="2997200" cy="2273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6565" y="1560501"/>
            <a:ext cx="29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Riemannian Geometry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6565" y="2206384"/>
            <a:ext cx="90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Def: </a:t>
            </a:r>
            <a:r>
              <a:rPr lang="en-US" dirty="0" smtClean="0"/>
              <a:t>A Riemannian manifold is a differentiable manifold endowed with a point-varying metric: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26565" y="3914412"/>
            <a:ext cx="4507548" cy="1056188"/>
            <a:chOff x="926565" y="3914412"/>
            <a:chExt cx="4507548" cy="1056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≔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823" y="4241554"/>
                  <a:ext cx="2982290" cy="72904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926565" y="391441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Laplacian: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77521" y="2613875"/>
            <a:ext cx="3330335" cy="1304705"/>
            <a:chOff x="2177521" y="2613875"/>
            <a:chExt cx="3330335" cy="130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))↦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21" y="3022967"/>
                  <a:ext cx="3330335" cy="41049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48"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→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035" y="2613875"/>
                  <a:ext cx="2253309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0625" b="-1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26" y="3512571"/>
                  <a:ext cx="1280094" cy="40600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7081284" y="4522895"/>
            <a:ext cx="4383892" cy="2108754"/>
            <a:chOff x="7081284" y="4522895"/>
            <a:chExt cx="4383892" cy="210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789105" y="4941955"/>
                  <a:ext cx="1931939" cy="824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  <m:d>
                          <m:dPr>
                            <m:ctrlPr>
                              <a:rPr lang="uk-UA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uk-UA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105" y="4941955"/>
                  <a:ext cx="1931939" cy="82490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631379" y="5150955"/>
                  <a:ext cx="1260923" cy="406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379" y="5150955"/>
                  <a:ext cx="1260923" cy="40690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7974710" y="4522895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Euclidian Space Case: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081284" y="5970314"/>
                  <a:ext cx="4383892" cy="6613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This yields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Δ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𝑓</m:t>
                      </m:r>
                    </m:oMath>
                  </a14:m>
                  <a:r>
                    <a:rPr lang="en-US" dirty="0" smtClean="0"/>
                    <a:t> the standard Laplacian </a:t>
                  </a:r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284" y="5970314"/>
                  <a:ext cx="4383892" cy="66133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52" t="-1835" r="-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00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</a:t>
            </a:r>
            <a:r>
              <a:rPr lang="en-US" dirty="0" smtClean="0"/>
              <a:t>Nonlinear Graphs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6404" y="169068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5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</a:t>
            </a:r>
            <a:r>
              <a:rPr lang="en-US" dirty="0" smtClean="0"/>
              <a:t>Nonlinear Graphs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6404" y="169068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230424" y="3744359"/>
            <a:ext cx="2952988" cy="1132392"/>
            <a:chOff x="1230424" y="3744359"/>
            <a:chExt cx="2952988" cy="1132392"/>
          </a:xfrm>
        </p:grpSpPr>
        <p:sp>
          <p:nvSpPr>
            <p:cNvPr id="19" name="TextBox 18"/>
            <p:cNvSpPr txBox="1"/>
            <p:nvPr/>
          </p:nvSpPr>
          <p:spPr>
            <a:xfrm>
              <a:off x="1230424" y="3744359"/>
              <a:ext cx="2952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D is the degree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deg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</a:t>
            </a:r>
            <a:r>
              <a:rPr lang="en-US" dirty="0" smtClean="0"/>
              <a:t>Nonlinear Graphs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6404" y="169068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230424" y="3744359"/>
            <a:ext cx="2952988" cy="1132392"/>
            <a:chOff x="1230424" y="3744359"/>
            <a:chExt cx="2952988" cy="1132392"/>
          </a:xfrm>
        </p:grpSpPr>
        <p:sp>
          <p:nvSpPr>
            <p:cNvPr id="19" name="TextBox 18"/>
            <p:cNvSpPr txBox="1"/>
            <p:nvPr/>
          </p:nvSpPr>
          <p:spPr>
            <a:xfrm>
              <a:off x="1230424" y="3744359"/>
              <a:ext cx="2952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D is the degree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deg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253251" y="5066387"/>
            <a:ext cx="2930161" cy="1269163"/>
            <a:chOff x="1253251" y="5066387"/>
            <a:chExt cx="2930161" cy="1269163"/>
          </a:xfrm>
        </p:grpSpPr>
        <p:sp>
          <p:nvSpPr>
            <p:cNvPr id="20" name="TextBox 19"/>
            <p:cNvSpPr txBox="1"/>
            <p:nvPr/>
          </p:nvSpPr>
          <p:spPr>
            <a:xfrm>
              <a:off x="1253251" y="5066387"/>
              <a:ext cx="2930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 A is the adjacency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~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36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</a:t>
            </a:r>
            <a:r>
              <a:rPr lang="en-US" dirty="0" smtClean="0"/>
              <a:t>Nonlinear 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20" y="1765915"/>
            <a:ext cx="3086540" cy="480128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583561" y="2165321"/>
            <a:ext cx="3047999" cy="3215351"/>
            <a:chOff x="7030065" y="3633805"/>
            <a:chExt cx="2207343" cy="5151725"/>
          </a:xfrm>
        </p:grpSpPr>
        <p:sp>
          <p:nvSpPr>
            <p:cNvPr id="10" name="TextBox 9"/>
            <p:cNvSpPr txBox="1"/>
            <p:nvPr/>
          </p:nvSpPr>
          <p:spPr>
            <a:xfrm>
              <a:off x="7030065" y="4159046"/>
              <a:ext cx="2207343" cy="462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         </a:t>
              </a:r>
              <a:r>
                <a:rPr lang="de-DE" sz="2000" dirty="0"/>
                <a:t>1 -1  0  0  0  0  </a:t>
              </a:r>
              <a:r>
                <a:rPr lang="de-DE" sz="2000" dirty="0" smtClean="0"/>
                <a:t> 0  0</a:t>
              </a:r>
              <a:endParaRPr lang="de-DE" sz="2000" dirty="0"/>
            </a:p>
            <a:p>
              <a:r>
                <a:rPr lang="ro-RO" sz="2000" dirty="0"/>
                <a:t>        -1  4 -1 -1  0  0 -1  0</a:t>
              </a:r>
            </a:p>
            <a:p>
              <a:r>
                <a:rPr lang="ro-RO" sz="2000" dirty="0"/>
                <a:t>         0 -1  4  0 -1 -1 -1  0</a:t>
              </a:r>
            </a:p>
            <a:p>
              <a:r>
                <a:rPr lang="ro-RO" sz="2000" dirty="0"/>
                <a:t>         0 -1  0  4 -1 -1 -1 </a:t>
              </a:r>
              <a:r>
                <a:rPr lang="ro-RO" sz="2000" dirty="0" smtClean="0"/>
                <a:t> 0</a:t>
              </a:r>
              <a:endParaRPr lang="ro-RO" sz="2000" dirty="0"/>
            </a:p>
            <a:p>
              <a:r>
                <a:rPr lang="ro-RO" sz="2000" dirty="0"/>
                <a:t>         0  0 -1 -1  3  0 -1  </a:t>
              </a:r>
              <a:r>
                <a:rPr lang="ro-RO" sz="2000" dirty="0" smtClean="0"/>
                <a:t>0</a:t>
              </a:r>
              <a:endParaRPr lang="ro-RO" sz="2000" dirty="0"/>
            </a:p>
            <a:p>
              <a:r>
                <a:rPr lang="ro-RO" sz="2000" dirty="0"/>
                <a:t>         0  0 -1 -1  0  3 -1  0</a:t>
              </a:r>
            </a:p>
            <a:p>
              <a:r>
                <a:rPr lang="en-US" sz="2000" dirty="0"/>
                <a:t>         0 -1 -1 -1 -1 -1 </a:t>
              </a:r>
              <a:r>
                <a:rPr lang="en-US" sz="2000" dirty="0" smtClean="0"/>
                <a:t>6 -1</a:t>
              </a:r>
              <a:endParaRPr lang="en-US" sz="2000" dirty="0"/>
            </a:p>
            <a:p>
              <a:r>
                <a:rPr lang="de-DE" sz="2000" dirty="0"/>
                <a:t>         0  0  0  0  0  0 </a:t>
              </a:r>
              <a:r>
                <a:rPr lang="de-DE" sz="2000" dirty="0" smtClean="0"/>
                <a:t> -</a:t>
              </a:r>
              <a:r>
                <a:rPr lang="de-DE" sz="2000" dirty="0"/>
                <a:t>1  1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950865" y="363380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865" y="3633805"/>
                  <a:ext cx="36574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6404" y="169068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230424" y="3744359"/>
            <a:ext cx="2952988" cy="1132392"/>
            <a:chOff x="1230424" y="3744359"/>
            <a:chExt cx="2952988" cy="1132392"/>
          </a:xfrm>
        </p:grpSpPr>
        <p:sp>
          <p:nvSpPr>
            <p:cNvPr id="19" name="TextBox 18"/>
            <p:cNvSpPr txBox="1"/>
            <p:nvPr/>
          </p:nvSpPr>
          <p:spPr>
            <a:xfrm>
              <a:off x="1230424" y="3744359"/>
              <a:ext cx="2952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D is the degree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deg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253251" y="5066387"/>
            <a:ext cx="2930161" cy="1269163"/>
            <a:chOff x="1253251" y="5066387"/>
            <a:chExt cx="2930161" cy="1269163"/>
          </a:xfrm>
        </p:grpSpPr>
        <p:sp>
          <p:nvSpPr>
            <p:cNvPr id="20" name="TextBox 19"/>
            <p:cNvSpPr txBox="1"/>
            <p:nvPr/>
          </p:nvSpPr>
          <p:spPr>
            <a:xfrm>
              <a:off x="1253251" y="5066387"/>
              <a:ext cx="2930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 A is the adjacency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~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on </a:t>
            </a:r>
            <a:r>
              <a:rPr lang="en-US" dirty="0" smtClean="0"/>
              <a:t>Nonlinear 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20" y="1765915"/>
            <a:ext cx="3086540" cy="480128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583561" y="2165321"/>
            <a:ext cx="3047999" cy="3215351"/>
            <a:chOff x="7030065" y="3633805"/>
            <a:chExt cx="2207343" cy="5151725"/>
          </a:xfrm>
        </p:grpSpPr>
        <p:sp>
          <p:nvSpPr>
            <p:cNvPr id="10" name="TextBox 9"/>
            <p:cNvSpPr txBox="1"/>
            <p:nvPr/>
          </p:nvSpPr>
          <p:spPr>
            <a:xfrm>
              <a:off x="7030065" y="4159046"/>
              <a:ext cx="2207343" cy="462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         </a:t>
              </a:r>
              <a:r>
                <a:rPr lang="de-DE" sz="2000" dirty="0"/>
                <a:t>1 -1  0  0  0  0  </a:t>
              </a:r>
              <a:r>
                <a:rPr lang="de-DE" sz="2000" dirty="0" smtClean="0"/>
                <a:t> 0  0</a:t>
              </a:r>
              <a:endParaRPr lang="de-DE" sz="2000" dirty="0"/>
            </a:p>
            <a:p>
              <a:r>
                <a:rPr lang="ro-RO" sz="2000" dirty="0"/>
                <a:t>        -1  4 -1 -1  0  0 -1  0</a:t>
              </a:r>
            </a:p>
            <a:p>
              <a:r>
                <a:rPr lang="ro-RO" sz="2000" dirty="0"/>
                <a:t>         0 -1  4  0 -1 -1 -1  0</a:t>
              </a:r>
            </a:p>
            <a:p>
              <a:r>
                <a:rPr lang="ro-RO" sz="2000" dirty="0"/>
                <a:t>         0 -1  0  4 -1 -1 -1 </a:t>
              </a:r>
              <a:r>
                <a:rPr lang="ro-RO" sz="2000" dirty="0" smtClean="0"/>
                <a:t> 0</a:t>
              </a:r>
              <a:endParaRPr lang="ro-RO" sz="2000" dirty="0"/>
            </a:p>
            <a:p>
              <a:r>
                <a:rPr lang="ro-RO" sz="2000" dirty="0"/>
                <a:t>         0  0 -1 -1  3  0 -1  </a:t>
              </a:r>
              <a:r>
                <a:rPr lang="ro-RO" sz="2000" dirty="0" smtClean="0"/>
                <a:t>0</a:t>
              </a:r>
              <a:endParaRPr lang="ro-RO" sz="2000" dirty="0"/>
            </a:p>
            <a:p>
              <a:r>
                <a:rPr lang="ro-RO" sz="2000" dirty="0"/>
                <a:t>         0  0 -1 -1  0  3 -1  0</a:t>
              </a:r>
            </a:p>
            <a:p>
              <a:r>
                <a:rPr lang="en-US" sz="2000" dirty="0"/>
                <a:t>         0 -1 -1 -1 -1 -1 </a:t>
              </a:r>
              <a:r>
                <a:rPr lang="en-US" sz="2000" dirty="0" smtClean="0"/>
                <a:t>6 -1</a:t>
              </a:r>
              <a:endParaRPr lang="en-US" sz="2000" dirty="0"/>
            </a:p>
            <a:p>
              <a:r>
                <a:rPr lang="de-DE" sz="2000" dirty="0"/>
                <a:t>         0  0  0  0  0  0 </a:t>
              </a:r>
              <a:r>
                <a:rPr lang="de-DE" sz="2000" dirty="0" smtClean="0"/>
                <a:t> -</a:t>
              </a:r>
              <a:r>
                <a:rPr lang="de-DE" sz="2000" dirty="0"/>
                <a:t>1  1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950865" y="363380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865" y="3633805"/>
                  <a:ext cx="36574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deg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~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24" y="2060020"/>
                <a:ext cx="3157018" cy="1117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96404" y="169068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57" y="3322161"/>
                <a:ext cx="220419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230424" y="3744359"/>
            <a:ext cx="2952988" cy="1132392"/>
            <a:chOff x="1230424" y="3744359"/>
            <a:chExt cx="2952988" cy="1132392"/>
          </a:xfrm>
        </p:grpSpPr>
        <p:sp>
          <p:nvSpPr>
            <p:cNvPr id="19" name="TextBox 18"/>
            <p:cNvSpPr txBox="1"/>
            <p:nvPr/>
          </p:nvSpPr>
          <p:spPr>
            <a:xfrm>
              <a:off x="1230424" y="3744359"/>
              <a:ext cx="2952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D is the degree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deg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𝑖𝑓𝑖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4166557"/>
                  <a:ext cx="2782557" cy="7101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253251" y="5066387"/>
            <a:ext cx="2930161" cy="1269163"/>
            <a:chOff x="1253251" y="5066387"/>
            <a:chExt cx="2930161" cy="1269163"/>
          </a:xfrm>
        </p:grpSpPr>
        <p:sp>
          <p:nvSpPr>
            <p:cNvPr id="20" name="TextBox 19"/>
            <p:cNvSpPr txBox="1"/>
            <p:nvPr/>
          </p:nvSpPr>
          <p:spPr>
            <a:xfrm>
              <a:off x="1253251" y="5066387"/>
              <a:ext cx="2930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 A is the adjacency matrix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     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~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charset="0"/>
                                  </a:rPr>
                                  <m:t>&amp;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0" y="5625356"/>
                  <a:ext cx="2475806" cy="71019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76184" y="5429463"/>
                <a:ext cx="4068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structure of the graph changes from node to node, and is reflected in the non-constant block diagonal structure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84" y="5429463"/>
                <a:ext cx="4068332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198" t="-3974" r="-89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0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2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2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which is a solution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blipFill rotWithShape="0">
                <a:blip r:embed="rId3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9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</p:txBody>
      </p:sp>
    </p:spTree>
    <p:extLst>
      <p:ext uri="{BB962C8B-B14F-4D97-AF65-F5344CB8AC3E}">
        <p14:creationId xmlns:p14="http://schemas.microsoft.com/office/powerpoint/2010/main" val="11303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b="0" dirty="0" smtClean="0"/>
                  <a:t> has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an eigenvector with corresponding </a:t>
                </a:r>
              </a:p>
              <a:p>
                <a:r>
                  <a:rPr lang="en-US" dirty="0" smtClean="0"/>
                  <a:t>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blipFill rotWithShape="0">
                <a:blip r:embed="rId2"/>
                <a:stretch>
                  <a:fillRect l="-1735" t="-42574" r="-723" b="-2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3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which is a solution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blipFill rotWithShape="0">
                <a:blip r:embed="rId4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b="0" dirty="0" smtClean="0"/>
                  <a:t> has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an eigenvector with corresponding </a:t>
                </a:r>
              </a:p>
              <a:p>
                <a:r>
                  <a:rPr lang="en-US" dirty="0" smtClean="0"/>
                  <a:t>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blipFill rotWithShape="0">
                <a:blip r:embed="rId2"/>
                <a:stretch>
                  <a:fillRect l="-1735" t="-42574" r="-723" b="-2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3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which is a solution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blipFill rotWithShape="0">
                <a:blip r:embed="rId4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Upshot: </a:t>
                </a:r>
                <a:r>
                  <a:rPr lang="en-US" dirty="0" smtClean="0"/>
                  <a:t>The eigenvalues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, which correspond to the vibrational frequencies of the wave solutions</a:t>
                </a:r>
              </a:p>
              <a:p>
                <a:r>
                  <a:rPr lang="en-US" dirty="0" smtClean="0"/>
                  <a:t>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, are determined by the structure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0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6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b="0" dirty="0" smtClean="0"/>
                  <a:t> has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an eigenvector with corresponding </a:t>
                </a:r>
              </a:p>
              <a:p>
                <a:r>
                  <a:rPr lang="en-US" dirty="0" smtClean="0"/>
                  <a:t>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blipFill rotWithShape="0">
                <a:blip r:embed="rId2"/>
                <a:stretch>
                  <a:fillRect l="-1735" t="-42574" r="-723" b="-2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3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which is a solution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blipFill rotWithShape="0">
                <a:blip r:embed="rId4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Upshot: </a:t>
                </a:r>
                <a:r>
                  <a:rPr lang="en-US" dirty="0" smtClean="0"/>
                  <a:t>The eigenvalues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, which correspond to the vibrational frequencies of the wave solutions</a:t>
                </a:r>
              </a:p>
              <a:p>
                <a:r>
                  <a:rPr lang="en-US" dirty="0" smtClean="0"/>
                  <a:t>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, are determined by the structure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0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2023" y="5085268"/>
            <a:ext cx="101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Spectral Graph Theory</a:t>
            </a:r>
            <a:r>
              <a:rPr lang="en-US" b="1" dirty="0" smtClean="0"/>
              <a:t>:</a:t>
            </a:r>
            <a:r>
              <a:rPr lang="en-US" dirty="0" smtClean="0"/>
              <a:t> the study of graph structure via the spectra of various graph-associated matrices.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on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b="0" dirty="0" smtClean="0"/>
                  <a:t> has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an eigenvector with corresponding </a:t>
                </a:r>
              </a:p>
              <a:p>
                <a:r>
                  <a:rPr lang="en-US" dirty="0" smtClean="0"/>
                  <a:t>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391"/>
                <a:ext cx="8431732" cy="614335"/>
              </a:xfrm>
              <a:prstGeom prst="rect">
                <a:avLst/>
              </a:prstGeom>
              <a:blipFill rotWithShape="0">
                <a:blip r:embed="rId2"/>
                <a:stretch>
                  <a:fillRect l="-1735" t="-42574" r="-723" b="-2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Recall the wave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1803269"/>
                <a:ext cx="3667030" cy="524182"/>
              </a:xfrm>
              <a:prstGeom prst="rect">
                <a:avLst/>
              </a:prstGeom>
              <a:blipFill rotWithShape="0">
                <a:blip r:embed="rId3"/>
                <a:stretch>
                  <a:fillRect l="-132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which is a solution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2461752"/>
                <a:ext cx="7506414" cy="801181"/>
              </a:xfrm>
              <a:prstGeom prst="rect">
                <a:avLst/>
              </a:prstGeom>
              <a:blipFill rotWithShape="0">
                <a:blip r:embed="rId4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Upshot: </a:t>
                </a:r>
                <a:r>
                  <a:rPr lang="en-US" dirty="0" smtClean="0"/>
                  <a:t>The eigenvalues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, which correspond to the vibrational frequencies of the wave solutions</a:t>
                </a:r>
              </a:p>
              <a:p>
                <a:r>
                  <a:rPr lang="en-US" dirty="0" smtClean="0"/>
                  <a:t>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, are determined by the structure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3" y="4186100"/>
                <a:ext cx="9575635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509"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2023" y="5085268"/>
            <a:ext cx="101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Spectral Graph Theory</a:t>
            </a:r>
            <a:r>
              <a:rPr lang="en-US" b="1" dirty="0" smtClean="0"/>
              <a:t>:</a:t>
            </a:r>
            <a:r>
              <a:rPr lang="en-US" dirty="0" smtClean="0"/>
              <a:t> the study of graph structure via the spectra of various graph-associated matrices.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023" y="5758345"/>
            <a:ext cx="935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exploit the correspondence between frequency and wavelength to visualize graph spectra: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5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</a:t>
                </a:r>
              </a:p>
              <a:p>
                <a:r>
                  <a:rPr lang="en-US" dirty="0" smtClean="0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matrix L </a:t>
                </a:r>
              </a:p>
              <a:p>
                <a:r>
                  <a:rPr lang="en-US" dirty="0" smtClean="0"/>
                  <a:t>and its associated</a:t>
                </a:r>
              </a:p>
              <a:p>
                <a:r>
                  <a:rPr lang="en-US" dirty="0" smtClean="0"/>
                  <a:t>eigenvectors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</a:p>
              <a:p>
                <a:r>
                  <a:rPr lang="en-US" dirty="0" smtClean="0"/>
                  <a:t>eigenvalues.  We </a:t>
                </a:r>
              </a:p>
              <a:p>
                <a:r>
                  <a:rPr lang="en-US" dirty="0" smtClean="0"/>
                  <a:t>compute the </a:t>
                </a:r>
              </a:p>
              <a:p>
                <a:r>
                  <a:rPr lang="en-US" dirty="0" smtClean="0"/>
                  <a:t>spectrum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Λ</m:t>
                    </m:r>
                    <m:r>
                      <a:rPr lang="en-US" i="1" smtClean="0">
                        <a:latin typeface="Cambria Math" charset="0"/>
                      </a:rPr>
                      <m:t> = 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algn="ctr"/>
                <a:endParaRPr lang="en-US" dirty="0" smtClean="0"/>
              </a:p>
              <a:p>
                <a:r>
                  <a:rPr lang="en-US" dirty="0" smtClean="0"/>
                  <a:t>and apply the </a:t>
                </a:r>
              </a:p>
              <a:p>
                <a:r>
                  <a:rPr lang="en-US" dirty="0" smtClean="0"/>
                  <a:t>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↦400+300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blipFill rotWithShape="0">
                <a:blip r:embed="rId2"/>
                <a:stretch>
                  <a:fillRect l="-241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7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</a:t>
                </a:r>
              </a:p>
              <a:p>
                <a:r>
                  <a:rPr lang="en-US" dirty="0" smtClean="0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matrix L </a:t>
                </a:r>
              </a:p>
              <a:p>
                <a:r>
                  <a:rPr lang="en-US" dirty="0" smtClean="0"/>
                  <a:t>and its associated</a:t>
                </a:r>
              </a:p>
              <a:p>
                <a:r>
                  <a:rPr lang="en-US" dirty="0" smtClean="0"/>
                  <a:t>eigenvectors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</a:p>
              <a:p>
                <a:r>
                  <a:rPr lang="en-US" dirty="0" smtClean="0"/>
                  <a:t>eigenvalues.  We </a:t>
                </a:r>
              </a:p>
              <a:p>
                <a:r>
                  <a:rPr lang="en-US" dirty="0" smtClean="0"/>
                  <a:t>compute the </a:t>
                </a:r>
              </a:p>
              <a:p>
                <a:r>
                  <a:rPr lang="en-US" dirty="0" smtClean="0"/>
                  <a:t>spectrum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Λ</m:t>
                    </m:r>
                    <m:r>
                      <a:rPr lang="en-US" i="1" smtClean="0">
                        <a:latin typeface="Cambria Math" charset="0"/>
                      </a:rPr>
                      <m:t> = 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algn="ctr"/>
                <a:endParaRPr lang="en-US" dirty="0" smtClean="0"/>
              </a:p>
              <a:p>
                <a:r>
                  <a:rPr lang="en-US" dirty="0" smtClean="0"/>
                  <a:t>and apply the </a:t>
                </a:r>
              </a:p>
              <a:p>
                <a:r>
                  <a:rPr lang="en-US" dirty="0" smtClean="0"/>
                  <a:t>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↦400+300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blipFill rotWithShape="0">
                <a:blip r:embed="rId2"/>
                <a:stretch>
                  <a:fillRect l="-241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2551321"/>
            <a:ext cx="210312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188599"/>
            <a:ext cx="6718300" cy="226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</a:t>
                </a:r>
              </a:p>
              <a:p>
                <a:r>
                  <a:rPr lang="en-US" dirty="0" smtClean="0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matrix L </a:t>
                </a:r>
              </a:p>
              <a:p>
                <a:r>
                  <a:rPr lang="en-US" dirty="0" smtClean="0"/>
                  <a:t>and its associated</a:t>
                </a:r>
              </a:p>
              <a:p>
                <a:r>
                  <a:rPr lang="en-US" dirty="0" smtClean="0"/>
                  <a:t>eigenvectors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</a:p>
              <a:p>
                <a:r>
                  <a:rPr lang="en-US" dirty="0" smtClean="0"/>
                  <a:t>eigenvalues.  We </a:t>
                </a:r>
              </a:p>
              <a:p>
                <a:r>
                  <a:rPr lang="en-US" dirty="0" smtClean="0"/>
                  <a:t>compute the </a:t>
                </a:r>
              </a:p>
              <a:p>
                <a:r>
                  <a:rPr lang="en-US" dirty="0" smtClean="0"/>
                  <a:t>spectrum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Λ</m:t>
                    </m:r>
                    <m:r>
                      <a:rPr lang="en-US" i="1" smtClean="0">
                        <a:latin typeface="Cambria Math" charset="0"/>
                      </a:rPr>
                      <m:t> = 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algn="ctr"/>
                <a:endParaRPr lang="en-US" dirty="0" smtClean="0"/>
              </a:p>
              <a:p>
                <a:r>
                  <a:rPr lang="en-US" dirty="0" smtClean="0"/>
                  <a:t>and apply the </a:t>
                </a:r>
              </a:p>
              <a:p>
                <a:r>
                  <a:rPr lang="en-US" dirty="0" smtClean="0"/>
                  <a:t>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↦400+300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blipFill rotWithShape="0">
                <a:blip r:embed="rId3"/>
                <a:stretch>
                  <a:fillRect l="-241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2551321"/>
            <a:ext cx="210312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188599"/>
            <a:ext cx="6718300" cy="2268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</a:t>
                </a:r>
              </a:p>
              <a:p>
                <a:r>
                  <a:rPr lang="en-US" dirty="0" smtClean="0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matrix L </a:t>
                </a:r>
              </a:p>
              <a:p>
                <a:r>
                  <a:rPr lang="en-US" dirty="0" smtClean="0"/>
                  <a:t>and its associated</a:t>
                </a:r>
              </a:p>
              <a:p>
                <a:r>
                  <a:rPr lang="en-US" dirty="0" smtClean="0"/>
                  <a:t>eigenvectors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</a:p>
              <a:p>
                <a:r>
                  <a:rPr lang="en-US" dirty="0" smtClean="0"/>
                  <a:t>eigenvalues.  We </a:t>
                </a:r>
              </a:p>
              <a:p>
                <a:r>
                  <a:rPr lang="en-US" dirty="0" smtClean="0"/>
                  <a:t>compute the </a:t>
                </a:r>
              </a:p>
              <a:p>
                <a:r>
                  <a:rPr lang="en-US" dirty="0" smtClean="0"/>
                  <a:t>spectrum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Λ</m:t>
                    </m:r>
                    <m:r>
                      <a:rPr lang="en-US" i="1" smtClean="0">
                        <a:latin typeface="Cambria Math" charset="0"/>
                      </a:rPr>
                      <m:t> = 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algn="ctr"/>
                <a:endParaRPr lang="en-US" dirty="0" smtClean="0"/>
              </a:p>
              <a:p>
                <a:r>
                  <a:rPr lang="en-US" dirty="0" smtClean="0"/>
                  <a:t>and apply the </a:t>
                </a:r>
              </a:p>
              <a:p>
                <a:r>
                  <a:rPr lang="en-US" dirty="0" smtClean="0"/>
                  <a:t>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↦400+300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blipFill rotWithShape="0">
                <a:blip r:embed="rId4"/>
                <a:stretch>
                  <a:fillRect l="-241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2551321"/>
            <a:ext cx="2103120" cy="1755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627397"/>
            <a:ext cx="2103120" cy="17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Laplacian Spectra - Eigenvalues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188599"/>
            <a:ext cx="6718300" cy="22688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4306969"/>
            <a:ext cx="6718300" cy="2398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657126"/>
            <a:ext cx="106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Eigenvalues correspond to frequencies of wave solutions on the domain – can render as wavelengths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</a:t>
                </a:r>
              </a:p>
              <a:p>
                <a:r>
                  <a:rPr lang="en-US" dirty="0" smtClean="0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matrix L </a:t>
                </a:r>
              </a:p>
              <a:p>
                <a:r>
                  <a:rPr lang="en-US" dirty="0" smtClean="0"/>
                  <a:t>and its associated</a:t>
                </a:r>
              </a:p>
              <a:p>
                <a:r>
                  <a:rPr lang="en-US" dirty="0" smtClean="0"/>
                  <a:t>eigenvectors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</a:p>
              <a:p>
                <a:r>
                  <a:rPr lang="en-US" dirty="0" smtClean="0"/>
                  <a:t>eigenvalues.  We </a:t>
                </a:r>
              </a:p>
              <a:p>
                <a:r>
                  <a:rPr lang="en-US" dirty="0" smtClean="0"/>
                  <a:t>compute the </a:t>
                </a:r>
              </a:p>
              <a:p>
                <a:r>
                  <a:rPr lang="en-US" dirty="0" smtClean="0"/>
                  <a:t>spectrum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Λ</m:t>
                    </m:r>
                    <m:r>
                      <a:rPr lang="en-US" i="1" smtClean="0">
                        <a:latin typeface="Cambria Math" charset="0"/>
                      </a:rPr>
                      <m:t> = 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</a:p>
              <a:p>
                <a:pPr algn="ctr"/>
                <a:endParaRPr lang="en-US" dirty="0" smtClean="0"/>
              </a:p>
              <a:p>
                <a:r>
                  <a:rPr lang="en-US" dirty="0" smtClean="0"/>
                  <a:t>and apply the </a:t>
                </a:r>
              </a:p>
              <a:p>
                <a:r>
                  <a:rPr lang="en-US" dirty="0" smtClean="0"/>
                  <a:t>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↦400+300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2729"/>
                <a:ext cx="2275623" cy="4013856"/>
              </a:xfrm>
              <a:prstGeom prst="rect">
                <a:avLst/>
              </a:prstGeom>
              <a:blipFill rotWithShape="0">
                <a:blip r:embed="rId4"/>
                <a:stretch>
                  <a:fillRect l="-2413" t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2551321"/>
            <a:ext cx="2103120" cy="1755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20" y="4627397"/>
            <a:ext cx="2103120" cy="17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  <a:p>
            <a:r>
              <a:rPr lang="en-US" dirty="0" smtClean="0"/>
              <a:t>What would we like to be able to do with this data?</a:t>
            </a:r>
          </a:p>
        </p:txBody>
      </p:sp>
    </p:spTree>
    <p:extLst>
      <p:ext uri="{BB962C8B-B14F-4D97-AF65-F5344CB8AC3E}">
        <p14:creationId xmlns:p14="http://schemas.microsoft.com/office/powerpoint/2010/main" val="16140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Curvature – Higher Dimensions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207" y="4679606"/>
            <a:ext cx="545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1:  What do the solutions to this PDE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65" y="2302016"/>
                <a:ext cx="3226589" cy="568810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08731" y="3729599"/>
                <a:ext cx="1309846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Δ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31" y="3729599"/>
                <a:ext cx="1309846" cy="6353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017207" y="3015870"/>
            <a:ext cx="4703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Application: The </a:t>
            </a:r>
            <a:r>
              <a:rPr lang="en-US" sz="2800" b="1" dirty="0" smtClean="0">
                <a:solidFill>
                  <a:srgbClr val="FF0000"/>
                </a:solidFill>
              </a:rPr>
              <a:t>Heat</a:t>
            </a:r>
            <a:r>
              <a:rPr lang="en-US" sz="2800" dirty="0" smtClean="0"/>
              <a:t> Equation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2555" y="163375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Laplacian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17207" y="5330557"/>
            <a:ext cx="842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2:  Is it possible to infer manifold structure from the structure of the operator?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06" y="5981508"/>
            <a:ext cx="634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 3:  Is it possible to answer Question 2 in the graph case?</a:t>
            </a:r>
          </a:p>
        </p:txBody>
      </p:sp>
    </p:spTree>
    <p:extLst>
      <p:ext uri="{BB962C8B-B14F-4D97-AF65-F5344CB8AC3E}">
        <p14:creationId xmlns:p14="http://schemas.microsoft.com/office/powerpoint/2010/main" val="16919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</p:spTree>
    <p:extLst>
      <p:ext uri="{BB962C8B-B14F-4D97-AF65-F5344CB8AC3E}">
        <p14:creationId xmlns:p14="http://schemas.microsoft.com/office/powerpoint/2010/main" val="7567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process defined on the node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𝑉𝑒𝑟𝑡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93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89535" y="2739953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process defined on the node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𝑉𝑒𝑟𝑡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2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89535" y="2739953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process defined on the node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𝑉𝑒𝑟𝑡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Intuition: Each node borrows a percentage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𝛼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of heat from its neighbors based on the </a:t>
                </a:r>
              </a:p>
              <a:p>
                <a:r>
                  <a:rPr lang="en-US" dirty="0" smtClean="0"/>
                  <a:t>pairwise heat differential.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71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9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89535" y="2739953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process defined on the node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𝑉𝑒𝑟𝑡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Intuition: Each node borrows a percentage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𝛼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of heat from its neighbors based on the </a:t>
                </a:r>
              </a:p>
              <a:p>
                <a:r>
                  <a:rPr lang="en-US" dirty="0" smtClean="0"/>
                  <a:t>pairwise heat differential.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71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8968" y="4957617"/>
                <a:ext cx="5856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Notice that each node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counted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charset="0"/>
                      </a:rPr>
                      <m:t>deg</m:t>
                    </m:r>
                    <m:r>
                      <a:rPr lang="en-US" i="1" smtClean="0">
                        <a:latin typeface="Cambria Math" charset="0"/>
                      </a:rPr>
                      <m:t>⁡(</m:t>
                    </m:r>
                    <m:r>
                      <a:rPr lang="en-US" i="1" err="1" smtClean="0">
                        <a:latin typeface="Cambria Math" charset="0"/>
                      </a:rPr>
                      <m:t>𝑖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times in this sum.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8" y="4957617"/>
                <a:ext cx="585602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38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5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047"/>
            <a:ext cx="10515600" cy="7604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How can we measure the similarity between nodes in a graph using </a:t>
            </a:r>
          </a:p>
          <a:p>
            <a:pPr marL="0" indent="0">
              <a:buNone/>
            </a:pPr>
            <a:r>
              <a:rPr lang="en-US" sz="2000" dirty="0" smtClean="0"/>
              <a:t>heat diffusion?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89535" y="2739953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process defined on the node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𝑉𝑒𝑟𝑡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09755"/>
                <a:ext cx="840300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Intuition: Each node borrows a percentage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𝛼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of heat from its neighbors based on the </a:t>
                </a:r>
              </a:p>
              <a:p>
                <a:r>
                  <a:rPr lang="en-US" dirty="0" smtClean="0"/>
                  <a:t>pairwise heat differential.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8" y="4217918"/>
                <a:ext cx="818147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71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8968" y="4957617"/>
                <a:ext cx="5856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Notice that each node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counted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charset="0"/>
                      </a:rPr>
                      <m:t>deg</m:t>
                    </m:r>
                    <m:r>
                      <a:rPr lang="en-US" i="1" smtClean="0">
                        <a:latin typeface="Cambria Math" charset="0"/>
                      </a:rPr>
                      <m:t>⁡(</m:t>
                    </m:r>
                    <m:r>
                      <a:rPr lang="en-US" i="1" err="1" smtClean="0">
                        <a:latin typeface="Cambria Math" charset="0"/>
                      </a:rPr>
                      <m:t>𝑖</m:t>
                    </m:r>
                    <m:r>
                      <a:rPr lang="en-US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times in this sum.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8" y="4957617"/>
                <a:ext cx="58560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38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3337" y="5420317"/>
                <a:ext cx="4362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can therefore describe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∈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 smtClean="0"/>
                  <a:t> as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37" y="5420317"/>
                <a:ext cx="436292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17" t="-96721" r="-279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795915" y="5789649"/>
            <a:ext cx="4424032" cy="933097"/>
            <a:chOff x="3795915" y="5789649"/>
            <a:chExt cx="4424032" cy="933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2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where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for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</m:oMath>
                  </a14:m>
                  <a:r>
                    <a:rPr lang="en-US" dirty="0" smtClean="0"/>
                    <a:t> </a:t>
                  </a:r>
                  <a:r>
                    <a:rPr lang="en-US" dirty="0"/>
                    <a:t>the Laplacian</a:t>
                  </a:r>
                  <a:r>
                    <a:rPr lang="en-US" dirty="0" smtClean="0"/>
                    <a:t>.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4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14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happens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3" t="-8197" r="-2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915961" y="675218"/>
            <a:ext cx="4604657" cy="1343509"/>
            <a:chOff x="6915961" y="675218"/>
            <a:chExt cx="4604657" cy="1343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161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happens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3" t="-8197" r="-2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91473" y="2318471"/>
            <a:ext cx="6289852" cy="725968"/>
            <a:chOff x="1049117" y="2308590"/>
            <a:chExt cx="6289852" cy="72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bg-BG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dirty="0" smtClean="0"/>
                    <a:t> and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Rewrite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as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60" t="-10000" r="-62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6915961" y="675218"/>
            <a:ext cx="4604657" cy="1343509"/>
            <a:chOff x="6915961" y="675218"/>
            <a:chExt cx="4604657" cy="1343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88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happens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3" t="-8197" r="-2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91473" y="2318471"/>
            <a:ext cx="6289852" cy="725968"/>
            <a:chOff x="1049117" y="2308590"/>
            <a:chExt cx="6289852" cy="72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bg-BG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dirty="0" smtClean="0"/>
                    <a:t> and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Rewrite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as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60" t="-10000" r="-62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This yields the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𝑡𝐿</m:t>
                        </m:r>
                      </m:sup>
                    </m:sSup>
                  </m:oMath>
                </a14:m>
                <a:r>
                  <a:rPr lang="en-US" dirty="0" smtClean="0"/>
                  <a:t>.  Ignoring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and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≔−2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, 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blipFill rotWithShape="0">
                <a:blip r:embed="rId6"/>
                <a:stretch>
                  <a:fillRect l="-560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915961" y="675218"/>
            <a:ext cx="4604657" cy="1343509"/>
            <a:chOff x="6915961" y="675218"/>
            <a:chExt cx="4604657" cy="1343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48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  <a:p>
            <a:r>
              <a:rPr lang="en-US" dirty="0" smtClean="0"/>
              <a:t>What would we like to be able to do with this data?</a:t>
            </a:r>
          </a:p>
          <a:p>
            <a:pPr lvl="1"/>
            <a:r>
              <a:rPr lang="en-US" dirty="0" smtClean="0"/>
              <a:t>compare nodes within a graph</a:t>
            </a:r>
          </a:p>
          <a:p>
            <a:pPr lvl="2"/>
            <a:r>
              <a:rPr lang="en-US" dirty="0" smtClean="0"/>
              <a:t>clustering in hypercube space</a:t>
            </a:r>
          </a:p>
        </p:txBody>
      </p:sp>
    </p:spTree>
    <p:extLst>
      <p:ext uri="{BB962C8B-B14F-4D97-AF65-F5344CB8AC3E}">
        <p14:creationId xmlns:p14="http://schemas.microsoft.com/office/powerpoint/2010/main" val="14216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happens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3" t="-8197" r="-2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91473" y="2318471"/>
            <a:ext cx="6289852" cy="725968"/>
            <a:chOff x="1049117" y="2308590"/>
            <a:chExt cx="6289852" cy="72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bg-BG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dirty="0" smtClean="0"/>
                    <a:t> and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Rewrite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as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60" t="-10000" r="-62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This yields the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𝑡𝐿</m:t>
                        </m:r>
                      </m:sup>
                    </m:sSup>
                  </m:oMath>
                </a14:m>
                <a:r>
                  <a:rPr lang="en-US" dirty="0" smtClean="0"/>
                  <a:t>.  Ignoring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and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≔−2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, 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blipFill rotWithShape="0">
                <a:blip r:embed="rId6"/>
                <a:stretch>
                  <a:fillRect l="-560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91473" y="3973475"/>
                <a:ext cx="2416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for any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3973475"/>
                <a:ext cx="241694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2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24808" y="4430385"/>
                <a:ext cx="5756127" cy="656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s-IS" b="0" i="0" smtClean="0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s-I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is-IS" b="0" i="1" smtClean="0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is-I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is-I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num>
                                    <m:den>
                                      <m:r>
                                        <a:rPr lang="is-I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s-I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08" y="4430385"/>
                <a:ext cx="5756127" cy="6563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6915961" y="675218"/>
            <a:ext cx="4604657" cy="1343509"/>
            <a:chOff x="6915961" y="675218"/>
            <a:chExt cx="4604657" cy="1343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07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happens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1897816"/>
                <a:ext cx="456208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03" t="-8197" r="-2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91473" y="2318471"/>
            <a:ext cx="6289852" cy="725968"/>
            <a:chOff x="1049117" y="2308590"/>
            <a:chExt cx="6289852" cy="72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bg-BG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US" dirty="0" smtClean="0"/>
                    <a:t> and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033" y="2308590"/>
                  <a:ext cx="3462936" cy="72596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Rewrite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as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117" y="2486908"/>
                  <a:ext cx="29498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60" t="-10000" r="-62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This yields the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𝑡𝐿</m:t>
                        </m:r>
                      </m:sup>
                    </m:sSup>
                  </m:oMath>
                </a14:m>
                <a:r>
                  <a:rPr lang="en-US" dirty="0" smtClean="0"/>
                  <a:t>.  Ignoring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and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≔−2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, 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3222757"/>
                <a:ext cx="9804415" cy="394082"/>
              </a:xfrm>
              <a:prstGeom prst="rect">
                <a:avLst/>
              </a:prstGeom>
              <a:blipFill rotWithShape="0">
                <a:blip r:embed="rId6"/>
                <a:stretch>
                  <a:fillRect l="-560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91473" y="5375185"/>
                <a:ext cx="7099636" cy="525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satisfies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.  This is precisely the heat equation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5375185"/>
                <a:ext cx="7099636" cy="525080"/>
              </a:xfrm>
              <a:prstGeom prst="rect">
                <a:avLst/>
              </a:prstGeom>
              <a:blipFill rotWithShape="0">
                <a:blip r:embed="rId7"/>
                <a:stretch>
                  <a:fillRect l="-77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91473" y="3973475"/>
                <a:ext cx="2416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where for any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3" y="3973475"/>
                <a:ext cx="241694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2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24808" y="4430385"/>
                <a:ext cx="5756127" cy="656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s-IS" b="0" i="0" smtClean="0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s-I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is-IS" b="0" i="1" smtClean="0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is-I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is-IS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num>
                                    <m:den>
                                      <m:r>
                                        <a:rPr lang="is-I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s-I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3!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08" y="4430385"/>
                <a:ext cx="5756127" cy="6563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6915961" y="675218"/>
            <a:ext cx="4604657" cy="1343509"/>
            <a:chOff x="6915961" y="675218"/>
            <a:chExt cx="4604657" cy="1343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961" y="675218"/>
                  <a:ext cx="4604657" cy="7958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024" y="1649395"/>
                  <a:ext cx="357591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</p:spTree>
    <p:extLst>
      <p:ext uri="{BB962C8B-B14F-4D97-AF65-F5344CB8AC3E}">
        <p14:creationId xmlns:p14="http://schemas.microsoft.com/office/powerpoint/2010/main" val="67360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2" y="2422286"/>
            <a:ext cx="2745658" cy="42710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49" y="202099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</p:spTree>
    <p:extLst>
      <p:ext uri="{BB962C8B-B14F-4D97-AF65-F5344CB8AC3E}">
        <p14:creationId xmlns:p14="http://schemas.microsoft.com/office/powerpoint/2010/main" val="12988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2" y="2422286"/>
            <a:ext cx="2745658" cy="4271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2" y="2358376"/>
            <a:ext cx="2827828" cy="4398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49" y="202099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4014" y="2020999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</p:spTree>
    <p:extLst>
      <p:ext uri="{BB962C8B-B14F-4D97-AF65-F5344CB8AC3E}">
        <p14:creationId xmlns:p14="http://schemas.microsoft.com/office/powerpoint/2010/main" val="16491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2" y="2422286"/>
            <a:ext cx="2745658" cy="4271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2" y="2358376"/>
            <a:ext cx="2827828" cy="4398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49" y="202099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4014" y="2020999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3965093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Heat node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2" y="2422286"/>
            <a:ext cx="2745658" cy="4271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2" y="2358376"/>
            <a:ext cx="2827828" cy="4398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49" y="202099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4014" y="2020999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3965093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Heat node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577111"/>
            <a:ext cx="340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2: Observe heat in each node</a:t>
            </a:r>
          </a:p>
          <a:p>
            <a:r>
              <a:rPr lang="en-US" dirty="0" smtClean="0"/>
              <a:t>as it diffuses through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and Sparse)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02" y="2422286"/>
            <a:ext cx="2745658" cy="4271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2" y="2358376"/>
            <a:ext cx="2827828" cy="4398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8749" y="202099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4014" y="2020999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989044"/>
            <a:ext cx="3750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 </a:t>
            </a:r>
            <a:r>
              <a:rPr lang="en-US" dirty="0" smtClean="0"/>
              <a:t>We consider two graphs</a:t>
            </a:r>
          </a:p>
          <a:p>
            <a:r>
              <a:rPr lang="en-US" dirty="0" smtClean="0"/>
              <a:t>with the same node set, but with </a:t>
            </a:r>
          </a:p>
          <a:p>
            <a:r>
              <a:rPr lang="en-US" dirty="0" smtClean="0"/>
              <a:t>different edge structure.  The goal</a:t>
            </a:r>
          </a:p>
          <a:p>
            <a:r>
              <a:rPr lang="en-US" dirty="0" smtClean="0"/>
              <a:t>is to test if it is possible, through </a:t>
            </a:r>
          </a:p>
          <a:p>
            <a:r>
              <a:rPr lang="en-US" dirty="0" smtClean="0"/>
              <a:t>heat diffusion, to measure differences</a:t>
            </a:r>
          </a:p>
          <a:p>
            <a:r>
              <a:rPr lang="en-US" dirty="0" smtClean="0"/>
              <a:t>in node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3965093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Heat node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577111"/>
            <a:ext cx="340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2: Observe heat in each node</a:t>
            </a:r>
          </a:p>
          <a:p>
            <a:r>
              <a:rPr lang="en-US" dirty="0" smtClean="0"/>
              <a:t>as it diffuses through the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200" y="5466128"/>
                <a:ext cx="36196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Step 3: Compute node similarity</a:t>
                </a:r>
              </a:p>
              <a:p>
                <a:r>
                  <a:rPr lang="en-US" dirty="0" smtClean="0"/>
                  <a:t>based on node to node heat transfer</a:t>
                </a:r>
              </a:p>
              <a:p>
                <a:r>
                  <a:rPr lang="en-US" dirty="0" smtClean="0"/>
                  <a:t>between times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6128"/>
                <a:ext cx="361964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518" t="-3974" r="-84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9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vs Sparse)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95702" y="16449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0523" y="1644917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48" y="2153265"/>
            <a:ext cx="3024472" cy="4704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6" y="2153264"/>
            <a:ext cx="3024472" cy="47047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04439" y="2904810"/>
            <a:ext cx="1421989" cy="2566543"/>
            <a:chOff x="9704439" y="2904810"/>
            <a:chExt cx="1421989" cy="2566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704439" y="3274143"/>
              <a:ext cx="1421989" cy="18278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151578" y="2904810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Hot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86219" y="5102021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Cold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6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Heat (Dense vs Sparse)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03378" y="2008782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9936"/>
            <a:ext cx="6370483" cy="3822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2449936"/>
            <a:ext cx="6370484" cy="38222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75558" y="2008782"/>
            <a:ext cx="101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Sparse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0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– Applications to Cylance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Structured Data </a:t>
            </a:r>
            <a:endParaRPr lang="en-US" dirty="0"/>
          </a:p>
          <a:p>
            <a:pPr lvl="1"/>
            <a:r>
              <a:rPr lang="en-US" dirty="0" smtClean="0"/>
              <a:t>one-hot encoded vectors (nodes in a hypercube, which is itself a graph)</a:t>
            </a:r>
          </a:p>
          <a:p>
            <a:pPr lvl="1"/>
            <a:r>
              <a:rPr lang="en-US" dirty="0" smtClean="0"/>
              <a:t>optics process/network data</a:t>
            </a:r>
          </a:p>
          <a:p>
            <a:pPr lvl="1"/>
            <a:r>
              <a:rPr lang="en-US" dirty="0" smtClean="0"/>
              <a:t>identity process/network data</a:t>
            </a:r>
          </a:p>
          <a:p>
            <a:pPr lvl="1"/>
            <a:r>
              <a:rPr lang="en-US" dirty="0" smtClean="0"/>
              <a:t>graphs arising from decompilation (control flow, function to function, etc.)</a:t>
            </a:r>
          </a:p>
          <a:p>
            <a:r>
              <a:rPr lang="en-US" dirty="0" smtClean="0"/>
              <a:t>What would we like to be able to do with this data?</a:t>
            </a:r>
          </a:p>
          <a:p>
            <a:pPr lvl="1"/>
            <a:r>
              <a:rPr lang="en-US" dirty="0" smtClean="0"/>
              <a:t>compare nodes within a graph</a:t>
            </a:r>
          </a:p>
          <a:p>
            <a:pPr lvl="2"/>
            <a:r>
              <a:rPr lang="en-US" dirty="0" smtClean="0"/>
              <a:t>clustering in hypercube space</a:t>
            </a:r>
          </a:p>
          <a:p>
            <a:pPr lvl="2"/>
            <a:r>
              <a:rPr lang="en-US" dirty="0" smtClean="0"/>
              <a:t>compare processes/network events in a Markov model</a:t>
            </a:r>
          </a:p>
        </p:txBody>
      </p:sp>
    </p:spTree>
    <p:extLst>
      <p:ext uri="{BB962C8B-B14F-4D97-AF65-F5344CB8AC3E}">
        <p14:creationId xmlns:p14="http://schemas.microsoft.com/office/powerpoint/2010/main" val="13547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Vectorization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197098"/>
            <a:ext cx="8661400" cy="433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1" y="2560074"/>
            <a:ext cx="2441385" cy="370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63" y="2560074"/>
            <a:ext cx="2379361" cy="370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5040" y="1582141"/>
                <a:ext cx="9373528" cy="39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Vectorize each graph via Cholesky factorization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.  Vectors correspond to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40" y="1582141"/>
                <a:ext cx="9373528" cy="399725"/>
              </a:xfrm>
              <a:prstGeom prst="rect">
                <a:avLst/>
              </a:prstGeom>
              <a:blipFill rotWithShape="0">
                <a:blip r:embed="rId5"/>
                <a:stretch>
                  <a:fillRect l="-586" t="-61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8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</a:t>
            </a:r>
            <a:r>
              <a:rPr lang="en-US" dirty="0"/>
              <a:t>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66653"/>
            <a:ext cx="874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 process by considering a directed graph version of the above example, and only allow </a:t>
            </a:r>
          </a:p>
          <a:p>
            <a:r>
              <a:rPr lang="en-US" dirty="0" smtClean="0"/>
              <a:t>heat transfer along directed edges.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6455"/>
            <a:ext cx="864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we have intuition, we can build our own kernels via perturbations of known kernels.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</a:t>
            </a:r>
            <a:r>
              <a:rPr lang="en-US" dirty="0"/>
              <a:t>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66653"/>
            <a:ext cx="874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 process by considering a directed graph version of the above example, and only allow </a:t>
            </a:r>
          </a:p>
          <a:p>
            <a:r>
              <a:rPr lang="en-US" dirty="0" smtClean="0"/>
              <a:t>heat transfer along directed edges.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6455"/>
            <a:ext cx="864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we have intuition, we can build our own kernels via perturbations of known kernels.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Original heat kernel process:  Undirected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147316" y="3174551"/>
            <a:ext cx="9726989" cy="1603083"/>
            <a:chOff x="2147316" y="3174551"/>
            <a:chExt cx="9726989" cy="1603083"/>
          </a:xfrm>
        </p:grpSpPr>
        <p:grpSp>
          <p:nvGrpSpPr>
            <p:cNvPr id="5" name="Group 4"/>
            <p:cNvGrpSpPr/>
            <p:nvPr/>
          </p:nvGrpSpPr>
          <p:grpSpPr>
            <a:xfrm>
              <a:off x="2147316" y="3174551"/>
              <a:ext cx="4604657" cy="1418417"/>
              <a:chOff x="3189535" y="2739953"/>
              <a:chExt cx="4604657" cy="14184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189535" y="3362511"/>
                    <a:ext cx="4604657" cy="7958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~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535" y="3362511"/>
                    <a:ext cx="4604657" cy="79585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, where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442" b="-43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7450273" y="3389719"/>
              <a:ext cx="4424032" cy="933097"/>
              <a:chOff x="3795915" y="5789649"/>
              <a:chExt cx="4424032" cy="933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32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795915" y="6353414"/>
                    <a:ext cx="44240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where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 for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oMath>
                    </a14:m>
                    <a:r>
                      <a:rPr lang="en-US" dirty="0" smtClean="0"/>
                      <a:t> </a:t>
                    </a:r>
                    <a:r>
                      <a:rPr lang="en-US" dirty="0"/>
                      <a:t>the Laplacian</a:t>
                    </a:r>
                    <a:r>
                      <a:rPr lang="en-US" dirty="0" smtClean="0"/>
                      <a:t>.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915" y="6353414"/>
                    <a:ext cx="442403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102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637263" y="4408302"/>
                  <a:ext cx="2204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 smtClean="0"/>
                    <a:t>Note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63" y="4408302"/>
                  <a:ext cx="220419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49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10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</a:t>
            </a:r>
            <a:r>
              <a:rPr lang="en-US" dirty="0"/>
              <a:t>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66653"/>
            <a:ext cx="874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 process by considering a directed graph version of the above example, and only allow </a:t>
            </a:r>
          </a:p>
          <a:p>
            <a:r>
              <a:rPr lang="en-US" dirty="0" smtClean="0"/>
              <a:t>heat transfer along directed edges.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6455"/>
            <a:ext cx="864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we have intuition, we can build our own kernels via perturbations of known kernels.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47316" y="3174551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Original heat kernel process:  Undirected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New heat kernel process:  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9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450273" y="3389719"/>
            <a:ext cx="4424032" cy="933097"/>
            <a:chOff x="3795915" y="5789649"/>
            <a:chExt cx="4424032" cy="933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327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where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for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</m:oMath>
                  </a14:m>
                  <a:r>
                    <a:rPr lang="en-US" dirty="0" smtClean="0"/>
                    <a:t> </a:t>
                  </a:r>
                  <a:r>
                    <a:rPr lang="en-US" dirty="0"/>
                    <a:t>the Laplacian</a:t>
                  </a:r>
                  <a:r>
                    <a:rPr lang="en-US" dirty="0" smtClean="0"/>
                    <a:t>.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0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37263" y="4408302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3" y="4408302"/>
                <a:ext cx="220419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</a:t>
            </a:r>
            <a:r>
              <a:rPr lang="en-US" dirty="0"/>
              <a:t>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66653"/>
            <a:ext cx="874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 process by considering a directed graph version of the above example, and only allow </a:t>
            </a:r>
          </a:p>
          <a:p>
            <a:r>
              <a:rPr lang="en-US" dirty="0" smtClean="0"/>
              <a:t>heat transfer along directed edges.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6455"/>
            <a:ext cx="864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we have intuition, we can build our own kernels via perturbations of known kernels.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47316" y="3174551"/>
            <a:ext cx="4604657" cy="1418417"/>
            <a:chOff x="3189535" y="2739953"/>
            <a:chExt cx="4604657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604657" cy="7958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Original heat kernel process:  Undirected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147316" y="5170054"/>
            <a:ext cx="4551759" cy="1418417"/>
            <a:chOff x="3189535" y="2739953"/>
            <a:chExt cx="4551759" cy="1418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189535" y="3362511"/>
                  <a:ext cx="4551759" cy="7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35" y="3362511"/>
                  <a:ext cx="4551759" cy="79585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a14:m>
                  <a:r>
                    <a:rPr lang="en-US" dirty="0" smtClean="0"/>
                    <a:t>, where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792" y="2739953"/>
                  <a:ext cx="4134145" cy="5616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42" b="-4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New heat kernel process:  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9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450273" y="3389719"/>
            <a:ext cx="4424032" cy="933097"/>
            <a:chOff x="3795915" y="5789649"/>
            <a:chExt cx="4424032" cy="933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(0)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605" y="5789649"/>
                  <a:ext cx="186345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27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where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dirty="0" smtClean="0"/>
                    <a:t> for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</m:oMath>
                  </a14:m>
                  <a:r>
                    <a:rPr lang="en-US" dirty="0" smtClean="0"/>
                    <a:t> </a:t>
                  </a:r>
                  <a:r>
                    <a:rPr lang="en-US" dirty="0"/>
                    <a:t>the Laplacian</a:t>
                  </a:r>
                  <a:r>
                    <a:rPr lang="en-US" dirty="0" smtClean="0"/>
                    <a:t>.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915" y="6353414"/>
                  <a:ext cx="442403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0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37263" y="4408302"/>
                <a:ext cx="2204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63" y="4408302"/>
                <a:ext cx="2204193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</a:t>
            </a:r>
            <a:r>
              <a:rPr lang="en-US" dirty="0"/>
              <a:t>Kernels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66653"/>
            <a:ext cx="874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 process by considering a directed graph version of the above example, and only allow </a:t>
            </a:r>
          </a:p>
          <a:p>
            <a:r>
              <a:rPr lang="en-US" dirty="0" smtClean="0"/>
              <a:t>heat transfer along directed edges.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6455"/>
            <a:ext cx="864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we have intuition, we can build our own kernels via perturbations of known kernels.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Original heat kernel process:  Undirected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0235"/>
                <a:ext cx="66805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New heat kernel process:  Directed graph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𝑉</m:t>
                    </m:r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a:rPr lang="en-US" i="1" smtClean="0">
                        <a:latin typeface="Cambria Math" charset="0"/>
                      </a:rPr>
                      <m:t>𝑉𝑒𝑟𝑡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9353"/>
                <a:ext cx="61354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9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2147316" y="5170054"/>
            <a:ext cx="9881133" cy="1496862"/>
            <a:chOff x="2147316" y="5170054"/>
            <a:chExt cx="9881133" cy="1496862"/>
          </a:xfrm>
        </p:grpSpPr>
        <p:grpSp>
          <p:nvGrpSpPr>
            <p:cNvPr id="9" name="Group 8"/>
            <p:cNvGrpSpPr/>
            <p:nvPr/>
          </p:nvGrpSpPr>
          <p:grpSpPr>
            <a:xfrm>
              <a:off x="2147316" y="5170054"/>
              <a:ext cx="4551759" cy="1418417"/>
              <a:chOff x="3189535" y="2739953"/>
              <a:chExt cx="4551759" cy="14184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189535" y="3362511"/>
                    <a:ext cx="4551759" cy="7958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535" y="3362511"/>
                    <a:ext cx="4551759" cy="79585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, where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442" b="-43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/>
            <p:cNvGrpSpPr/>
            <p:nvPr/>
          </p:nvGrpSpPr>
          <p:grpSpPr>
            <a:xfrm>
              <a:off x="7450273" y="5170054"/>
              <a:ext cx="4578176" cy="933097"/>
              <a:chOff x="3795915" y="5789649"/>
              <a:chExt cx="4578176" cy="933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32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795915" y="6353414"/>
                    <a:ext cx="4578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where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 for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oMath>
                    </a14:m>
                    <a:r>
                      <a:rPr lang="en-US" dirty="0" smtClean="0"/>
                      <a:t> </a:t>
                    </a:r>
                    <a:r>
                      <a:rPr lang="en-US" dirty="0"/>
                      <a:t>the Laplacian</a:t>
                    </a:r>
                    <a:r>
                      <a:rPr lang="en-US" dirty="0" smtClean="0"/>
                      <a:t>.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915" y="6353414"/>
                    <a:ext cx="4578176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065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637264" y="6297584"/>
                  <a:ext cx="26060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 smtClean="0"/>
                    <a:t>Note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64" y="6297584"/>
                  <a:ext cx="260603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10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2147316" y="3174551"/>
            <a:ext cx="9726989" cy="1603083"/>
            <a:chOff x="2147316" y="3174551"/>
            <a:chExt cx="9726989" cy="1603083"/>
          </a:xfrm>
        </p:grpSpPr>
        <p:grpSp>
          <p:nvGrpSpPr>
            <p:cNvPr id="5" name="Group 4"/>
            <p:cNvGrpSpPr/>
            <p:nvPr/>
          </p:nvGrpSpPr>
          <p:grpSpPr>
            <a:xfrm>
              <a:off x="2147316" y="3174551"/>
              <a:ext cx="4604657" cy="1418417"/>
              <a:chOff x="3189535" y="2739953"/>
              <a:chExt cx="4604657" cy="14184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189535" y="3362511"/>
                    <a:ext cx="4604657" cy="7958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~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535" y="3362511"/>
                    <a:ext cx="4604657" cy="79585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, where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4792" y="2739953"/>
                    <a:ext cx="4134145" cy="56169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442" b="-43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7450273" y="3389719"/>
              <a:ext cx="4424032" cy="933097"/>
              <a:chOff x="3795915" y="5789649"/>
              <a:chExt cx="4424032" cy="933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605" y="5789649"/>
                    <a:ext cx="1863459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32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795915" y="6353414"/>
                    <a:ext cx="44240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where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oMath>
                    </a14:m>
                    <a:r>
                      <a:rPr lang="en-US" dirty="0" smtClean="0"/>
                      <a:t> for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oMath>
                    </a14:m>
                    <a:r>
                      <a:rPr lang="en-US" dirty="0" smtClean="0"/>
                      <a:t> </a:t>
                    </a:r>
                    <a:r>
                      <a:rPr lang="en-US" dirty="0"/>
                      <a:t>the Laplacian</a:t>
                    </a:r>
                    <a:r>
                      <a:rPr lang="en-US" dirty="0" smtClean="0"/>
                      <a:t>.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915" y="6353414"/>
                    <a:ext cx="4424032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102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637263" y="4408302"/>
                  <a:ext cx="2204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 smtClean="0"/>
                    <a:t>Note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263" y="4408302"/>
                  <a:ext cx="2204193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493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810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Transfer (Dense vs Sparse)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51708" y="169068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4978" y="1690688"/>
            <a:ext cx="80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35" y="2060020"/>
            <a:ext cx="2992869" cy="4655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84" y="2060020"/>
            <a:ext cx="2992869" cy="46555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704439" y="2904810"/>
            <a:ext cx="1421989" cy="2566543"/>
            <a:chOff x="9704439" y="2904810"/>
            <a:chExt cx="1421989" cy="25665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704439" y="3274143"/>
              <a:ext cx="1421989" cy="18278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151578" y="2904810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Hot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86219" y="5102021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Cold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4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(Dense and Sparse)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8520"/>
            <a:ext cx="6145164" cy="3687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7" y="2548520"/>
            <a:ext cx="6145163" cy="3687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3378" y="2008782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Dense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62897" y="2008782"/>
            <a:ext cx="101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Sparse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90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Assume we have a kernel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000" dirty="0" smtClean="0"/>
                  <a:t> defined on some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sz="2000" dirty="0" smtClean="0"/>
                  <a:t>, that is, we have a map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  <m:r>
                      <a:rPr lang="en-US" sz="200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→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04" t="-101538" b="-1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Kernels -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Assume we have a kernel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000" dirty="0" smtClean="0"/>
                  <a:t> defined on some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sz="2000" dirty="0" smtClean="0"/>
                  <a:t>, that is, we have a map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𝐾</m:t>
                    </m:r>
                    <m:r>
                      <a:rPr lang="en-US" sz="200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charset="0"/>
                      </a:rPr>
                      <m:t>Ω</m:t>
                    </m:r>
                    <m:r>
                      <a:rPr lang="en-US" sz="2000" i="1" smtClean="0">
                        <a:latin typeface="Cambria Math" charset="0"/>
                      </a:rPr>
                      <m:t>→ </m:t>
                    </m:r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116"/>
                <a:ext cx="952703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04" t="-101538" b="-1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Question: </a:t>
                </a:r>
                <a:r>
                  <a:rPr lang="en-US" dirty="0" smtClean="0"/>
                  <a:t>How can we define a kernel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err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charset="0"/>
                          </a:rPr>
                          <m:t>Ω</m:t>
                        </m:r>
                      </m:e>
                      <m:sup>
                        <m:r>
                          <a:rPr lang="en-US" i="1" err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⋯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90545"/>
                <a:ext cx="5980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17"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4818</Words>
  <Application>Microsoft Macintosh PowerPoint</Application>
  <PresentationFormat>Widescreen</PresentationFormat>
  <Paragraphs>1032</Paragraphs>
  <Slides>118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Batang</vt:lpstr>
      <vt:lpstr>Calibri</vt:lpstr>
      <vt:lpstr>Calibri Light</vt:lpstr>
      <vt:lpstr>Cambria Math</vt:lpstr>
      <vt:lpstr>Arial</vt:lpstr>
      <vt:lpstr>Office Theme</vt:lpstr>
      <vt:lpstr>Graphs: Geometry, Operators, Spectra, and Kernels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Graph Theory – Applications to Cylance Data</vt:lpstr>
      <vt:lpstr>Kernels and Vectorization</vt:lpstr>
      <vt:lpstr>Kernels and Vectorization</vt:lpstr>
      <vt:lpstr>Kernels and Vectorization</vt:lpstr>
      <vt:lpstr>Kernels and Vectorization</vt:lpstr>
      <vt:lpstr>Graph Kernels</vt:lpstr>
      <vt:lpstr>Graph Kernels</vt:lpstr>
      <vt:lpstr>Kernel Development: Graph Theoretic Analogues to Smooth Manifolds</vt:lpstr>
      <vt:lpstr>Curvature – Comparing f to its Average </vt:lpstr>
      <vt:lpstr>Curvature – Comparing f to its Average </vt:lpstr>
      <vt:lpstr>Curvature – Comparing f to its Average </vt:lpstr>
      <vt:lpstr>Curvature – Comparing f to its Average </vt:lpstr>
      <vt:lpstr>Curvature – Comparing f to its Average </vt:lpstr>
      <vt:lpstr>Curvature – Comparing f to its Average (Discrete Version) </vt:lpstr>
      <vt:lpstr>Curvature – Comparing f to its Average (Discrete Version) </vt:lpstr>
      <vt:lpstr>Curvature – Comparing f to its Average (Discrete Version) </vt:lpstr>
      <vt:lpstr>Curvature – Comparing f to its Average (Discrete Version) </vt:lpstr>
      <vt:lpstr>Curvature – Comparing f to its Average (Discrete Version) </vt:lpstr>
      <vt:lpstr>Curvature – Higher Dimensions</vt:lpstr>
      <vt:lpstr>Curvature – Higher Dimensions</vt:lpstr>
      <vt:lpstr>Curvature – Higher Dimensions</vt:lpstr>
      <vt:lpstr>Curvature – Higher Dimensions</vt:lpstr>
      <vt:lpstr>Curvature – Higher Dimensions</vt:lpstr>
      <vt:lpstr>Curvature – Higher Dimensions</vt:lpstr>
      <vt:lpstr>Curvature – Higher Dimensions</vt:lpstr>
      <vt:lpstr>The Laplacian and the Wave Equation </vt:lpstr>
      <vt:lpstr>The Laplacian and the Wave Equation </vt:lpstr>
      <vt:lpstr>The Laplacian and the Wave Equation </vt:lpstr>
      <vt:lpstr>The Laplacian and the Wave Equation </vt:lpstr>
      <vt:lpstr>The Laplacian and the Wave Equation </vt:lpstr>
      <vt:lpstr>The Laplacian and the Wave Equation </vt:lpstr>
      <vt:lpstr>The Laplacian: Discrete Version</vt:lpstr>
      <vt:lpstr>The Laplacian: Discrete Version</vt:lpstr>
      <vt:lpstr>The Laplacian: Discrete Version</vt:lpstr>
      <vt:lpstr>The Laplacian: Discrete Version</vt:lpstr>
      <vt:lpstr>Laplacian on Curved Manifolds</vt:lpstr>
      <vt:lpstr>Laplacian on Curved Manifolds</vt:lpstr>
      <vt:lpstr>Laplacian on Curved Manifolds</vt:lpstr>
      <vt:lpstr>Laplacian on Curved Manifolds</vt:lpstr>
      <vt:lpstr>Laplacian on Curved Manifolds</vt:lpstr>
      <vt:lpstr>Laplacian on Curved Manifolds</vt:lpstr>
      <vt:lpstr>Laplacian on Curved Manifolds</vt:lpstr>
      <vt:lpstr>Laplacian on Nonlinear Graphs</vt:lpstr>
      <vt:lpstr>Laplacian on Nonlinear Graphs</vt:lpstr>
      <vt:lpstr>Laplacian on Nonlinear Graphs</vt:lpstr>
      <vt:lpstr>Laplacian on Nonlinear Graphs</vt:lpstr>
      <vt:lpstr>Laplacian on Nonlinear Graphs</vt:lpstr>
      <vt:lpstr>Wave Equation on Graphs</vt:lpstr>
      <vt:lpstr>Wave Equation on Graphs</vt:lpstr>
      <vt:lpstr>Wave Equation on Graphs</vt:lpstr>
      <vt:lpstr>Wave Equation on Graphs</vt:lpstr>
      <vt:lpstr>Wave Equation on Graphs</vt:lpstr>
      <vt:lpstr>Wave Equation on Graphs</vt:lpstr>
      <vt:lpstr>Laplacian Spectra - Eigenvalues</vt:lpstr>
      <vt:lpstr>Laplacian Spectra - Eigenvalues</vt:lpstr>
      <vt:lpstr>Laplacian Spectra - Eigenvalues</vt:lpstr>
      <vt:lpstr>Laplacian Spectra - Eigenvalues</vt:lpstr>
      <vt:lpstr>Laplacian Spectra - Eigenvalues</vt:lpstr>
      <vt:lpstr>Laplacian Spectra - Eigenvalues</vt:lpstr>
      <vt:lpstr>Curvature – Higher Dimensions</vt:lpstr>
      <vt:lpstr>Heat Kernels on Graphs</vt:lpstr>
      <vt:lpstr>Heat Kernels on Graphs</vt:lpstr>
      <vt:lpstr>Heat Kernels on Graphs</vt:lpstr>
      <vt:lpstr>Heat Kernels on Graphs</vt:lpstr>
      <vt:lpstr>Heat Kernels on Graphs</vt:lpstr>
      <vt:lpstr>Heat Kernels on Graphs</vt:lpstr>
      <vt:lpstr>Heat Kernels</vt:lpstr>
      <vt:lpstr>Heat Kernels</vt:lpstr>
      <vt:lpstr>Heat Kernels</vt:lpstr>
      <vt:lpstr>Heat Kernels</vt:lpstr>
      <vt:lpstr>Heat Kernels</vt:lpstr>
      <vt:lpstr>Heat (Dense and Sparse)</vt:lpstr>
      <vt:lpstr>Heat (Dense and Sparse)</vt:lpstr>
      <vt:lpstr>Heat (Dense and Sparse)</vt:lpstr>
      <vt:lpstr>Heat (Dense and Sparse)</vt:lpstr>
      <vt:lpstr>Heat (Dense and Sparse)</vt:lpstr>
      <vt:lpstr>Heat (Dense and Sparse)</vt:lpstr>
      <vt:lpstr>Heat (Dense vs Sparse)</vt:lpstr>
      <vt:lpstr>Heat (Dense vs Sparse)</vt:lpstr>
      <vt:lpstr>Heat Kernels - Vectorization</vt:lpstr>
      <vt:lpstr>Transfer Kernels</vt:lpstr>
      <vt:lpstr>Transfer Kernels</vt:lpstr>
      <vt:lpstr>Transfer Kernels</vt:lpstr>
      <vt:lpstr>Transfer Kernels</vt:lpstr>
      <vt:lpstr>Transfer Kernels</vt:lpstr>
      <vt:lpstr>Transfer (Dense vs Sparse)</vt:lpstr>
      <vt:lpstr>Transfer (Dense and Sparse)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Heat Kernels - Applications</vt:lpstr>
      <vt:lpstr>Thank you!</vt:lpstr>
      <vt:lpstr>Inter Graph Diffusion Kernels</vt:lpstr>
      <vt:lpstr>Inter Graph Diffusion Kernels</vt:lpstr>
      <vt:lpstr>Inter Graph Diffusion Kernels</vt:lpstr>
      <vt:lpstr>Inter Graph Diffusion Kernels</vt:lpstr>
      <vt:lpstr>Inter Graph Diffusion Kernels</vt:lpstr>
      <vt:lpstr>Inter Graph Diffusion Kernels</vt:lpstr>
      <vt:lpstr>Inter Graph Diffusion Kernels</vt:lpstr>
      <vt:lpstr>Inter Graph Diffusion Kernels</vt:lpstr>
      <vt:lpstr>Inter Graph Diffusion Kernels</vt:lpstr>
      <vt:lpstr>References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Slawinski</dc:creator>
  <cp:lastModifiedBy>Michael Slawinski</cp:lastModifiedBy>
  <cp:revision>360</cp:revision>
  <dcterms:created xsi:type="dcterms:W3CDTF">2017-05-26T18:46:29Z</dcterms:created>
  <dcterms:modified xsi:type="dcterms:W3CDTF">2017-07-14T19:28:18Z</dcterms:modified>
</cp:coreProperties>
</file>